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1"/>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0" r:id="rId23"/>
    <p:sldId id="331" r:id="rId24"/>
    <p:sldId id="332"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48" autoAdjust="0"/>
  </p:normalViewPr>
  <p:slideViewPr>
    <p:cSldViewPr snapToGrid="0">
      <p:cViewPr varScale="1">
        <p:scale>
          <a:sx n="56" d="100"/>
          <a:sy n="56" d="100"/>
        </p:scale>
        <p:origin x="78" y="396"/>
      </p:cViewPr>
      <p:guideLst/>
    </p:cSldViewPr>
  </p:slideViewPr>
  <p:notesTextViewPr>
    <p:cViewPr>
      <p:scale>
        <a:sx n="1" d="1"/>
        <a:sy n="1" d="1"/>
      </p:scale>
      <p:origin x="0" y="-87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pe Rosen" userId="799cf303-53fe-4622-99bf-49e9f21c4c14" providerId="ADAL" clId="{9CE80F95-C3EB-4105-ACDD-DABAF6D84AD2}"/>
  </pc:docChgLst>
  <pc:docChgLst>
    <pc:chgData name="Hope Rosen" userId="799cf303-53fe-4622-99bf-49e9f21c4c14" providerId="ADAL" clId="{9BDB61FD-F637-4E56-B6DC-F42F6F7E0F46}"/>
    <pc:docChg chg="modSld">
      <pc:chgData name="Hope Rosen" userId="799cf303-53fe-4622-99bf-49e9f21c4c14" providerId="ADAL" clId="{9BDB61FD-F637-4E56-B6DC-F42F6F7E0F46}" dt="2018-03-19T22:43:55.468" v="3" actId="20577"/>
      <pc:docMkLst>
        <pc:docMk/>
      </pc:docMkLst>
      <pc:sldChg chg="modSp">
        <pc:chgData name="Hope Rosen" userId="799cf303-53fe-4622-99bf-49e9f21c4c14" providerId="ADAL" clId="{9BDB61FD-F637-4E56-B6DC-F42F6F7E0F46}" dt="2018-03-19T22:43:55.468" v="3" actId="20577"/>
        <pc:sldMkLst>
          <pc:docMk/>
          <pc:sldMk cId="601339970" sldId="304"/>
        </pc:sldMkLst>
        <pc:spChg chg="mod">
          <ac:chgData name="Hope Rosen" userId="799cf303-53fe-4622-99bf-49e9f21c4c14" providerId="ADAL" clId="{9BDB61FD-F637-4E56-B6DC-F42F6F7E0F46}" dt="2018-03-19T22:43:55.468" v="3" actId="20577"/>
          <ac:spMkLst>
            <pc:docMk/>
            <pc:sldMk cId="601339970" sldId="304"/>
            <ac:spMk id="3" creationId="{00000000-0000-0000-0000-000000000000}"/>
          </ac:spMkLst>
        </pc:spChg>
      </pc:sldChg>
    </pc:docChg>
  </pc:docChgLst>
  <pc:docChgLst>
    <pc:chgData name="Dawnmarie DesJardins (GP Strategies Corporation)" userId="5d6e9ee6-bd3b-44ff-9ba1-185b7572642a" providerId="ADAL" clId="{C16F2EC0-449F-4FC2-AF1D-94DD0203BAC9}"/>
    <pc:docChg chg="modSld">
      <pc:chgData name="Dawnmarie DesJardins (GP Strategies Corporation)" userId="5d6e9ee6-bd3b-44ff-9ba1-185b7572642a" providerId="ADAL" clId="{C16F2EC0-449F-4FC2-AF1D-94DD0203BAC9}" dt="2018-03-15T19:22:55.850" v="2" actId="12"/>
      <pc:docMkLst>
        <pc:docMk/>
      </pc:docMkLst>
      <pc:sldChg chg="modSp">
        <pc:chgData name="Dawnmarie DesJardins (GP Strategies Corporation)" userId="5d6e9ee6-bd3b-44ff-9ba1-185b7572642a" providerId="ADAL" clId="{C16F2EC0-449F-4FC2-AF1D-94DD0203BAC9}" dt="2018-03-15T19:22:26.298" v="0" actId="20577"/>
        <pc:sldMkLst>
          <pc:docMk/>
          <pc:sldMk cId="1203314758" sldId="320"/>
        </pc:sldMkLst>
        <pc:spChg chg="mod">
          <ac:chgData name="Dawnmarie DesJardins (GP Strategies Corporation)" userId="5d6e9ee6-bd3b-44ff-9ba1-185b7572642a" providerId="ADAL" clId="{C16F2EC0-449F-4FC2-AF1D-94DD0203BAC9}" dt="2018-03-15T19:22:26.298" v="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C16F2EC0-449F-4FC2-AF1D-94DD0203BAC9}" dt="2018-03-15T19:22:55.850" v="2" actId="12"/>
        <pc:sldMkLst>
          <pc:docMk/>
          <pc:sldMk cId="4239998353" sldId="321"/>
        </pc:sldMkLst>
        <pc:spChg chg="mod">
          <ac:chgData name="Dawnmarie DesJardins (GP Strategies Corporation)" userId="5d6e9ee6-bd3b-44ff-9ba1-185b7572642a" providerId="ADAL" clId="{C16F2EC0-449F-4FC2-AF1D-94DD0203BAC9}" dt="2018-03-15T19:22:55.850" v="2" actId="12"/>
          <ac:spMkLst>
            <pc:docMk/>
            <pc:sldMk cId="4239998353" sldId="321"/>
            <ac:spMk id="9" creationId="{0F86F9F9-39B5-4CE6-AF48-9ADAE40EA728}"/>
          </ac:spMkLst>
        </pc:spChg>
      </pc:sldChg>
      <pc:sldChg chg="modSp">
        <pc:chgData name="Dawnmarie DesJardins (GP Strategies Corporation)" userId="5d6e9ee6-bd3b-44ff-9ba1-185b7572642a" providerId="ADAL" clId="{C16F2EC0-449F-4FC2-AF1D-94DD0203BAC9}" dt="2018-03-15T19:22:33.168" v="1" actId="20577"/>
        <pc:sldMkLst>
          <pc:docMk/>
          <pc:sldMk cId="3717261927" sldId="322"/>
        </pc:sldMkLst>
        <pc:spChg chg="mod">
          <ac:chgData name="Dawnmarie DesJardins (GP Strategies Corporation)" userId="5d6e9ee6-bd3b-44ff-9ba1-185b7572642a" providerId="ADAL" clId="{C16F2EC0-449F-4FC2-AF1D-94DD0203BAC9}" dt="2018-03-15T19:22:33.168" v="1" actId="20577"/>
          <ac:spMkLst>
            <pc:docMk/>
            <pc:sldMk cId="3717261927" sldId="322"/>
            <ac:spMk id="9" creationId="{0F86F9F9-39B5-4CE6-AF48-9ADAE40EA728}"/>
          </ac:spMkLst>
        </pc:spChg>
      </pc:sldChg>
    </pc:docChg>
  </pc:docChgLst>
  <pc:docChgLst>
    <pc:chgData name="Dawnmarie DesJardins (GP Strategies Corporation)" userId="5d6e9ee6-bd3b-44ff-9ba1-185b7572642a" providerId="ADAL" clId="{A4F127EB-B41F-47A3-92AD-055DBB52A3B4}"/>
    <pc:docChg chg="custSel delSld modSld">
      <pc:chgData name="Dawnmarie DesJardins (GP Strategies Corporation)" userId="5d6e9ee6-bd3b-44ff-9ba1-185b7572642a" providerId="ADAL" clId="{A4F127EB-B41F-47A3-92AD-055DBB52A3B4}" dt="2018-04-02T19:02:51.932" v="96" actId="20577"/>
      <pc:docMkLst>
        <pc:docMk/>
      </pc:docMkLst>
      <pc:sldChg chg="modSp">
        <pc:chgData name="Dawnmarie DesJardins (GP Strategies Corporation)" userId="5d6e9ee6-bd3b-44ff-9ba1-185b7572642a" providerId="ADAL" clId="{A4F127EB-B41F-47A3-92AD-055DBB52A3B4}" dt="2018-04-02T18:56:16.237" v="35" actId="20577"/>
        <pc:sldMkLst>
          <pc:docMk/>
          <pc:sldMk cId="3923265977" sldId="303"/>
        </pc:sldMkLst>
        <pc:spChg chg="mod">
          <ac:chgData name="Dawnmarie DesJardins (GP Strategies Corporation)" userId="5d6e9ee6-bd3b-44ff-9ba1-185b7572642a" providerId="ADAL" clId="{A4F127EB-B41F-47A3-92AD-055DBB52A3B4}" dt="2018-04-02T18:56:16.237" v="35" actId="20577"/>
          <ac:spMkLst>
            <pc:docMk/>
            <pc:sldMk cId="3923265977" sldId="303"/>
            <ac:spMk id="3" creationId="{00000000-0000-0000-0000-000000000000}"/>
          </ac:spMkLst>
        </pc:spChg>
      </pc:sldChg>
      <pc:sldChg chg="modSp">
        <pc:chgData name="Dawnmarie DesJardins (GP Strategies Corporation)" userId="5d6e9ee6-bd3b-44ff-9ba1-185b7572642a" providerId="ADAL" clId="{A4F127EB-B41F-47A3-92AD-055DBB52A3B4}" dt="2018-04-02T19:02:41.202" v="95" actId="20577"/>
        <pc:sldMkLst>
          <pc:docMk/>
          <pc:sldMk cId="601339970" sldId="304"/>
        </pc:sldMkLst>
        <pc:spChg chg="mod">
          <ac:chgData name="Dawnmarie DesJardins (GP Strategies Corporation)" userId="5d6e9ee6-bd3b-44ff-9ba1-185b7572642a" providerId="ADAL" clId="{A4F127EB-B41F-47A3-92AD-055DBB52A3B4}" dt="2018-04-02T19:02:41.202" v="95" actId="20577"/>
          <ac:spMkLst>
            <pc:docMk/>
            <pc:sldMk cId="601339970" sldId="304"/>
            <ac:spMk id="3" creationId="{00000000-0000-0000-0000-000000000000}"/>
          </ac:spMkLst>
        </pc:spChg>
      </pc:sldChg>
      <pc:sldChg chg="del">
        <pc:chgData name="Dawnmarie DesJardins (GP Strategies Corporation)" userId="5d6e9ee6-bd3b-44ff-9ba1-185b7572642a" providerId="ADAL" clId="{A4F127EB-B41F-47A3-92AD-055DBB52A3B4}" dt="2018-04-02T18:54:50.459" v="0" actId="2696"/>
        <pc:sldMkLst>
          <pc:docMk/>
          <pc:sldMk cId="772880493" sldId="323"/>
        </pc:sldMkLst>
      </pc:sldChg>
      <pc:sldChg chg="modSp">
        <pc:chgData name="Dawnmarie DesJardins (GP Strategies Corporation)" userId="5d6e9ee6-bd3b-44ff-9ba1-185b7572642a" providerId="ADAL" clId="{A4F127EB-B41F-47A3-92AD-055DBB52A3B4}" dt="2018-04-02T19:02:51.932" v="96" actId="20577"/>
        <pc:sldMkLst>
          <pc:docMk/>
          <pc:sldMk cId="3173155178" sldId="337"/>
        </pc:sldMkLst>
        <pc:spChg chg="mod">
          <ac:chgData name="Dawnmarie DesJardins (GP Strategies Corporation)" userId="5d6e9ee6-bd3b-44ff-9ba1-185b7572642a" providerId="ADAL" clId="{A4F127EB-B41F-47A3-92AD-055DBB52A3B4}" dt="2018-04-02T19:02:51.932" v="96" actId="20577"/>
          <ac:spMkLst>
            <pc:docMk/>
            <pc:sldMk cId="3173155178" sldId="337"/>
            <ac:spMk id="3" creationId="{00000000-0000-0000-0000-000000000000}"/>
          </ac:spMkLst>
        </pc:spChg>
      </pc:sldChg>
    </pc:docChg>
  </pc:docChgLst>
  <pc:docChgLst>
    <pc:chgData name="Dawnmarie DesJardins (GP Strategies Corporation)" userId="S::v-dadesj@microsoft.com::5d6e9ee6-bd3b-44ff-9ba1-185b7572642a" providerId="AD" clId="Web-{03AFB526-D52D-4F31-8CB6-96E52C313B00}"/>
    <pc:docChg chg="modSld">
      <pc:chgData name="Dawnmarie DesJardins (GP Strategies Corporation)" userId="S::v-dadesj@microsoft.com::5d6e9ee6-bd3b-44ff-9ba1-185b7572642a" providerId="AD" clId="Web-{03AFB526-D52D-4F31-8CB6-96E52C313B00}" dt="2018-04-02T18:47:43.733" v="1"/>
      <pc:docMkLst>
        <pc:docMk/>
      </pc:docMkLst>
      <pc:sldChg chg="addSp delSp modSp">
        <pc:chgData name="Dawnmarie DesJardins (GP Strategies Corporation)" userId="S::v-dadesj@microsoft.com::5d6e9ee6-bd3b-44ff-9ba1-185b7572642a" providerId="AD" clId="Web-{03AFB526-D52D-4F31-8CB6-96E52C313B00}" dt="2018-04-02T18:47:43.733" v="1"/>
        <pc:sldMkLst>
          <pc:docMk/>
          <pc:sldMk cId="772880493" sldId="323"/>
        </pc:sldMkLst>
        <pc:picChg chg="add del mod">
          <ac:chgData name="Dawnmarie DesJardins (GP Strategies Corporation)" userId="S::v-dadesj@microsoft.com::5d6e9ee6-bd3b-44ff-9ba1-185b7572642a" providerId="AD" clId="Web-{03AFB526-D52D-4F31-8CB6-96E52C313B00}" dt="2018-04-02T18:47:43.733" v="1"/>
          <ac:picMkLst>
            <pc:docMk/>
            <pc:sldMk cId="772880493" sldId="323"/>
            <ac:picMk id="3" creationId="{F7824B4E-7C0B-4715-B613-462BE1EC23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a:p>
          <a:p>
            <a:r>
              <a:rPr lang="en-US"/>
              <a:t>The API App uses Azure Redis Cache to implement the cache aside pattern, caching data as it is retrieved from SQL Database.</a:t>
            </a:r>
          </a:p>
          <a:p>
            <a:endParaRPr lang="en-US"/>
          </a:p>
          <a:p>
            <a:r>
              <a:rPr lang="en-US" sz="1200" kern="120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solution uses user and application identities maintained in Azure Active Directory.</a:t>
            </a: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a:solidFill>
                <a:schemeClr val="tx1"/>
              </a:solidFill>
              <a:latin typeface="Segoe UI Semilight" panose="020B0402040204020203" pitchFamily="34" charset="0"/>
              <a:cs typeface="Segoe UI Semilight" panose="020B0402040204020203" pitchFamily="34" charset="0"/>
            </a:endParaRPr>
          </a:p>
          <a:p>
            <a:pPr lvl="0"/>
            <a:r>
              <a:rPr lang="en-US" sz="220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a:solidFill>
                  <a:schemeClr val="tx1"/>
                </a:solidFill>
                <a:latin typeface="Segoe UI Semilight" panose="020B0402040204020203" pitchFamily="34" charset="0"/>
                <a:cs typeface="Segoe UI Semilight" panose="020B0402040204020203" pitchFamily="34" charset="0"/>
              </a:rPr>
              <a:t>What Azure service would host the web site?</a:t>
            </a:r>
          </a:p>
          <a:p>
            <a:pPr lvl="0"/>
            <a:r>
              <a:rPr lang="en-US" sz="2200">
                <a:solidFill>
                  <a:schemeClr val="tx1"/>
                </a:solidFill>
                <a:latin typeface="Segoe UI Semilight" panose="020B0402040204020203" pitchFamily="34" charset="0"/>
                <a:cs typeface="Segoe UI Semilight" panose="020B0402040204020203" pitchFamily="34" charset="0"/>
              </a:rPr>
              <a:t>- A Web App</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a:solidFill>
                <a:schemeClr val="tx1"/>
              </a:solidFill>
              <a:latin typeface="Segoe UI Semilight" panose="020B0402040204020203" pitchFamily="34" charset="0"/>
              <a:cs typeface="Segoe UI Semilight" panose="020B0402040204020203" pitchFamily="34" charset="0"/>
            </a:endParaRPr>
          </a:p>
          <a:p>
            <a:pPr lvl="0"/>
            <a:r>
              <a:rPr lang="en-US" sz="220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a:solidFill>
                <a:schemeClr val="tx1"/>
              </a:solidFill>
              <a:latin typeface="Segoe UI Semilight" panose="020B0402040204020203" pitchFamily="34" charset="0"/>
              <a:cs typeface="Segoe UI Semilight" panose="020B0402040204020203" pitchFamily="34" charset="0"/>
            </a:endParaRPr>
          </a:p>
          <a:p>
            <a:pPr lvl="0"/>
            <a:r>
              <a:rPr lang="en-US" sz="220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186411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a:solidFill>
                <a:schemeClr val="tx1"/>
              </a:solidFill>
              <a:latin typeface="Segoe UI Semilight" panose="020B0402040204020203" pitchFamily="34" charset="0"/>
              <a:cs typeface="Segoe UI Semilight" panose="020B0402040204020203" pitchFamily="34" charset="0"/>
            </a:endParaRPr>
          </a:p>
          <a:p>
            <a:pPr lvl="0"/>
            <a:r>
              <a:rPr lang="en-US" sz="2200">
                <a:solidFill>
                  <a:schemeClr val="tx1"/>
                </a:solidFill>
                <a:latin typeface="Segoe UI Semilight" panose="020B0402040204020203" pitchFamily="34" charset="0"/>
                <a:cs typeface="Segoe UI Semilight" panose="020B0402040204020203" pitchFamily="34" charset="0"/>
              </a:rPr>
              <a:t>----------------------------------------------------------------------------------------</a:t>
            </a:r>
          </a:p>
          <a:p>
            <a:pPr lvl="0"/>
            <a:r>
              <a:rPr lang="en-US" sz="220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24969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a:solidFill>
                <a:schemeClr val="tx1"/>
              </a:solidFill>
              <a:latin typeface="Segoe UI Semilight" panose="020B0402040204020203" pitchFamily="34" charset="0"/>
              <a:cs typeface="Segoe UI Semilight" panose="020B0402040204020203" pitchFamily="34" charset="0"/>
            </a:endParaRPr>
          </a:p>
          <a:p>
            <a:pPr lvl="0"/>
            <a:r>
              <a:rPr lang="en-US" sz="220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609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a:solidFill>
                  <a:srgbClr val="FFFFFF"/>
                </a:solidFill>
                <a:cs typeface="Segoe UI" panose="020B0502040204020203" pitchFamily="34" charset="0"/>
              </a:rPr>
              <a:t>This could be implemented with Microsoft Flow. </a:t>
            </a:r>
          </a:p>
          <a:p>
            <a:pPr lvl="0" defTabSz="914554"/>
            <a:r>
              <a:rPr lang="en-US">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29259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lvl="0"/>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4/5/2018 8:08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a:solidFill>
                  <a:schemeClr val="bg1"/>
                </a:solidFill>
              </a:rPr>
              <a:t>Contoso employees rely on email as a workflow engine relative to the document management tasks. They are using Office 365.</a:t>
            </a:r>
          </a:p>
          <a:p>
            <a:pPr>
              <a:spcAft>
                <a:spcPts val="882"/>
              </a:spcAft>
            </a:pPr>
            <a:r>
              <a:rPr lang="en-US" sz="1200">
                <a:solidFill>
                  <a:schemeClr val="bg1"/>
                </a:solidFill>
              </a:rPr>
              <a:t>Executive leadership have frequent challenges in gauging productivity and throughput given the manual workflow</a:t>
            </a:r>
            <a:r>
              <a:rPr lang="en-US" sz="1200" kern="1200">
                <a:solidFill>
                  <a:schemeClr val="tx1"/>
                </a:solidFill>
                <a:effectLst/>
                <a:latin typeface="+mn-lt"/>
                <a:ea typeface="+mn-ea"/>
                <a:cs typeface="+mn-cs"/>
              </a:rPr>
              <a:t>—</a:t>
            </a:r>
            <a:r>
              <a:rPr lang="en-US" sz="1200">
                <a:solidFill>
                  <a:schemeClr val="bg1"/>
                </a:solidFill>
              </a:rPr>
              <a:t>they feel that are blocked in quickly getting to the insights they need because each new question seems to need more custom development.</a:t>
            </a:r>
          </a:p>
          <a:p>
            <a:pPr>
              <a:spcAft>
                <a:spcPts val="882"/>
              </a:spcAft>
            </a:pPr>
            <a:r>
              <a:rPr lang="en-US" sz="120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a:solidFill>
                  <a:schemeClr val="bg1"/>
                </a:solidFill>
              </a:rPr>
              <a:t>Want to ensure they employ best practices for mitigating the impact of repeated querying of the database </a:t>
            </a:r>
          </a:p>
          <a:p>
            <a:pPr>
              <a:spcAft>
                <a:spcPts val="882"/>
              </a:spcAft>
            </a:pPr>
            <a:r>
              <a:rPr lang="en-US" sz="120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a:solidFill>
                  <a:schemeClr val="bg1"/>
                </a:solidFill>
              </a:rPr>
              <a:t>Improve security by externalizing secrets such as connection strings from the web apps and APIs, and storing them in an encrypted location accessible only to authorized services </a:t>
            </a:r>
            <a:endParaRPr lang="en-US">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Contoso wants to modernize the architecture of their solution, while keeping it .NET based. </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They would like a .NET developer-friendly way to implement their PolicyConnect mobile app for Android and iOS.</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They are looking for ways to empower their business users to create their own internal mobile apps that help them streamline their processes without the time and resource investment that goes into implementing full scale mobile apps.</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They would like to improve the management of application secrets.</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They would like to make all of their policy documents full-text searchable, with the minimal amount of implementation effort.</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They would like to migrate to SQL Database.</a:t>
            </a:r>
          </a:p>
          <a:p>
            <a:pPr marL="0" lvl="0" indent="0">
              <a:buFont typeface="+mj-lt"/>
              <a:buNone/>
            </a:pPr>
            <a:r>
              <a:rPr lang="en-US" sz="2800">
                <a:solidFill>
                  <a:schemeClr val="tx1"/>
                </a:solidFill>
                <a:latin typeface="Segoe UI Semilight" panose="020B0402040204020203" pitchFamily="34" charset="0"/>
                <a:cs typeface="Segoe UI Semilight" panose="020B0402040204020203" pitchFamily="34" charset="0"/>
              </a:rPr>
              <a:t>* 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a:solidFill>
                  <a:schemeClr val="tx1"/>
                </a:solidFill>
                <a:latin typeface="Segoe UI Semilight" panose="020B0402040204020203" pitchFamily="34" charset="0"/>
                <a:cs typeface="Segoe UI Semilight" panose="020B0402040204020203" pitchFamily="34" charset="0"/>
              </a:rPr>
              <a:t>* We’ve seen services like IFTTT that let business users automate processes, does Azure offer something similar?</a:t>
            </a:r>
          </a:p>
          <a:p>
            <a:pPr lvl="0"/>
            <a:r>
              <a:rPr lang="en-US" sz="2400">
                <a:solidFill>
                  <a:schemeClr val="tx1"/>
                </a:solidFill>
                <a:latin typeface="Segoe UI Semilight" panose="020B0402040204020203" pitchFamily="34" charset="0"/>
                <a:cs typeface="Segoe UI Semilight" panose="020B0402040204020203" pitchFamily="34" charset="0"/>
              </a:rPr>
              <a:t>* Our developers have heard of Logic Apps, will these be replaced by Microsoft Flow?</a:t>
            </a:r>
          </a:p>
          <a:p>
            <a:pPr lvl="0"/>
            <a:r>
              <a:rPr lang="en-US" sz="2400">
                <a:solidFill>
                  <a:schemeClr val="tx1"/>
                </a:solidFill>
                <a:latin typeface="Segoe UI Semilight" panose="020B0402040204020203" pitchFamily="34" charset="0"/>
                <a:cs typeface="Segoe UI Semilight" panose="020B0402040204020203" pitchFamily="34" charset="0"/>
              </a:rPr>
              <a:t>* Is there really a way to securely store application secrets in the cloud?</a:t>
            </a:r>
          </a:p>
          <a:p>
            <a:pPr lvl="0"/>
            <a:r>
              <a:rPr lang="en-US" sz="2400">
                <a:solidFill>
                  <a:schemeClr val="tx1"/>
                </a:solidFill>
                <a:latin typeface="Segoe UI Semilight" panose="020B0402040204020203" pitchFamily="34" charset="0"/>
                <a:cs typeface="Segoe UI Semilight" panose="020B0402040204020203" pitchFamily="34" charset="0"/>
              </a:rPr>
              <a:t>* 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55.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10;&#10;At this time, we are unable to capture all of the information in the diagram. Future versions of this course should address this." title="Common scenario for an E-Commerce Website diagram">
            <a:extLst>
              <a:ext uri="{FF2B5EF4-FFF2-40B4-BE49-F238E27FC236}">
                <a16:creationId xmlns:a16="http://schemas.microsoft.com/office/drawing/2014/main" id="{AA30D422-21D5-48DF-B050-B05FA5233430}"/>
              </a:ext>
            </a:extLst>
          </p:cNvPr>
          <p:cNvPicPr/>
          <p:nvPr/>
        </p:nvPicPr>
        <p:blipFill rotWithShape="1">
          <a:blip r:embed="rId3">
            <a:extLst>
              <a:ext uri="{28A0092B-C50C-407E-A947-70E740481C1C}">
                <a14:useLocalDpi xmlns:a14="http://schemas.microsoft.com/office/drawing/2010/main" val="0"/>
              </a:ext>
            </a:extLst>
          </a:blip>
          <a:srcRect t="675" b="671"/>
          <a:stretch/>
        </p:blipFill>
        <p:spPr bwMode="auto">
          <a:xfrm>
            <a:off x="1630503" y="1080161"/>
            <a:ext cx="8655296" cy="55431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Prepare for a 15-minute presentation to the customer.</a:t>
                      </a:r>
                      <a:br>
                        <a:rPr lang="en-US" sz="1300">
                          <a:latin typeface="Segoe UI" panose="020B0502040204020203" pitchFamily="34" charset="0"/>
                          <a:cs typeface="Segoe UI" panose="020B0502040204020203" pitchFamily="34" charset="0"/>
                        </a:rPr>
                      </a:br>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a:latin typeface="+mj-lt"/>
            </a:endParaRPr>
          </a:p>
          <a:p>
            <a:pPr>
              <a:lnSpc>
                <a:spcPct val="90000"/>
              </a:lnSpc>
              <a:spcAft>
                <a:spcPts val="600"/>
              </a:spcAft>
            </a:pPr>
            <a:endParaRPr lang="en-US" sz="2400">
              <a:latin typeface="+mj-lt"/>
            </a:endParaRPr>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a:latin typeface="+mj-lt"/>
            </a:endParaRPr>
          </a:p>
          <a:p>
            <a:pPr>
              <a:lnSpc>
                <a:spcPct val="90000"/>
              </a:lnSpc>
              <a:spcAft>
                <a:spcPts val="600"/>
              </a:spcAft>
            </a:pPr>
            <a:r>
              <a:rPr lang="en-US" sz="3600">
                <a:latin typeface="+mj-lt"/>
              </a:rPr>
              <a:t>Directions</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customer team gives feedback to the Microsoft team</a:t>
            </a:r>
            <a:endParaRPr lang="en-US" sz="2000" strike="sngStrike">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a:solidFill>
                <a:schemeClr val="tx1"/>
              </a:solidFill>
            </a:endParaRPr>
          </a:p>
        </p:txBody>
      </p:sp>
      <p:pic>
        <p:nvPicPr>
          <p:cNvPr id="4" name="Graphic 3" descr="Decorative icon" title="Decorativ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The Preferred solution high-level architecture is described in the Instructor Notes." title="Preferred solution high-level architecture">
            <a:extLst>
              <a:ext uri="{FF2B5EF4-FFF2-40B4-BE49-F238E27FC236}">
                <a16:creationId xmlns:a16="http://schemas.microsoft.com/office/drawing/2014/main" id="{020C0676-5F27-491D-9B3F-A8C56468E7E5}"/>
              </a:ext>
            </a:extLst>
          </p:cNvPr>
          <p:cNvPicPr/>
          <p:nvPr/>
        </p:nvPicPr>
        <p:blipFill>
          <a:blip r:embed="rId3">
            <a:extLst>
              <a:ext uri="{28A0092B-C50C-407E-A947-70E740481C1C}">
                <a14:useLocalDpi xmlns:a14="http://schemas.microsoft.com/office/drawing/2010/main" val="0"/>
              </a:ext>
            </a:extLst>
          </a:blip>
          <a:stretch>
            <a:fillRect/>
          </a:stretch>
        </p:blipFill>
        <p:spPr>
          <a:xfrm>
            <a:off x="1089184" y="1072754"/>
            <a:ext cx="10015951" cy="5613106"/>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a:solidFill>
                  <a:schemeClr val="tx1"/>
                </a:solidFill>
                <a:latin typeface="+mj-lt"/>
              </a:rPr>
              <a:t>Mobile &amp; Web Applications</a:t>
            </a:r>
          </a:p>
          <a:p>
            <a:pPr marL="336145" lvl="1" indent="0">
              <a:buNone/>
            </a:pPr>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Build mobile with Xamarin</a:t>
            </a:r>
          </a:p>
          <a:p>
            <a:pPr lvl="1"/>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Use an API App for the back-end</a:t>
            </a:r>
          </a:p>
          <a:p>
            <a:pPr lvl="1"/>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Host web site with a Web App</a:t>
            </a:r>
            <a:endParaRPr lang="en-US" sz="220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a:solidFill>
                <a:schemeClr val="tx1"/>
              </a:solidFill>
            </a:endParaRPr>
          </a:p>
        </p:txBody>
      </p:sp>
      <p:grpSp>
        <p:nvGrpSpPr>
          <p:cNvPr id="4" name="Group 3" descr="Decorative icons" title="Decorative icons">
            <a:extLst>
              <a:ext uri="{FF2B5EF4-FFF2-40B4-BE49-F238E27FC236}">
                <a16:creationId xmlns:a16="http://schemas.microsoft.com/office/drawing/2014/main" id="{2082961A-B3F2-4D8D-8A5B-990A7AB87418}"/>
              </a:ext>
            </a:extLst>
          </p:cNvPr>
          <p:cNvGrpSpPr/>
          <p:nvPr/>
        </p:nvGrpSpPr>
        <p:grpSpPr>
          <a:xfrm>
            <a:off x="517691" y="4897915"/>
            <a:ext cx="6603710" cy="1782312"/>
            <a:chOff x="517691" y="4897915"/>
            <a:chExt cx="6603710" cy="1782312"/>
          </a:xfrm>
        </p:grpSpPr>
        <p:pic>
          <p:nvPicPr>
            <p:cNvPr id="5" name="Picture 4" descr="Web app icon" title="Web app icon">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icon" title="API App icon">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icon" title="Xamarin icon">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grpSp>
      <p:pic>
        <p:nvPicPr>
          <p:cNvPr id="6" name="Picture 5" descr="Screenshot of a cell phone" title="Screenshot of a cell phon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a:solidFill>
                  <a:schemeClr val="tx1"/>
                </a:solidFill>
                <a:latin typeface="+mj-lt"/>
              </a:rPr>
              <a:t>Mobile &amp; Web Applications</a:t>
            </a:r>
          </a:p>
          <a:p>
            <a:pPr marL="336145" lvl="1" indent="0">
              <a:buNone/>
            </a:pPr>
            <a:endParaRPr lang="en-US" sz="280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1800">
              <a:solidFill>
                <a:schemeClr val="tx1"/>
              </a:solidFill>
            </a:endParaRPr>
          </a:p>
        </p:txBody>
      </p:sp>
      <p:grpSp>
        <p:nvGrpSpPr>
          <p:cNvPr id="7" name="Group 6" descr="In the Mobile and Web Applications preferred solution, Database connection string, password, and storage access key point to a Key Vault." title="Mobile and Web Applications preferred solution">
            <a:extLst>
              <a:ext uri="{FF2B5EF4-FFF2-40B4-BE49-F238E27FC236}">
                <a16:creationId xmlns:a16="http://schemas.microsoft.com/office/drawing/2014/main" id="{C43B0EB5-813F-40A6-A1DA-A7078B38C147}"/>
              </a:ext>
            </a:extLst>
          </p:cNvPr>
          <p:cNvGrpSpPr/>
          <p:nvPr/>
        </p:nvGrpSpPr>
        <p:grpSpPr>
          <a:xfrm>
            <a:off x="1355517" y="3648410"/>
            <a:ext cx="8454755" cy="2472010"/>
            <a:chOff x="1355517" y="3648410"/>
            <a:chExt cx="8454755" cy="2472010"/>
          </a:xfrm>
        </p:grpSpPr>
        <p:pic>
          <p:nvPicPr>
            <p:cNvPr id="6" name="Picture 5" descr="Key Vault logo" title="Key Vault logo">
              <a:extLst>
                <a:ext uri="{FF2B5EF4-FFF2-40B4-BE49-F238E27FC236}">
                  <a16:creationId xmlns:a16="http://schemas.microsoft.com/office/drawing/2014/main" id="{4AADD55E-3157-4294-886B-A9EE795D2F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6569" y="3648410"/>
              <a:ext cx="2013703" cy="2013703"/>
            </a:xfrm>
            <a:prstGeom prst="rect">
              <a:avLst/>
            </a:prstGeom>
          </p:spPr>
        </p:pic>
        <p:sp>
          <p:nvSpPr>
            <p:cNvPr id="5" name="TextBox 4">
              <a:extLst>
                <a:ext uri="{FF2B5EF4-FFF2-40B4-BE49-F238E27FC236}">
                  <a16:creationId xmlns:a16="http://schemas.microsoft.com/office/drawing/2014/main" id="{D8C14FA7-9F7A-42B3-A7E6-F0171D204F24}"/>
                </a:ext>
              </a:extLst>
            </p:cNvPr>
            <p:cNvSpPr txBox="1"/>
            <p:nvPr/>
          </p:nvSpPr>
          <p:spPr>
            <a:xfrm>
              <a:off x="1355517" y="3855184"/>
              <a:ext cx="5127045"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highlight>
                    <a:srgbClr val="000080"/>
                  </a:highlight>
                  <a:latin typeface="Consolas" panose="020B0609020204030204" pitchFamily="49" charset="0"/>
                </a:rPr>
                <a:t> Database connection string</a:t>
              </a:r>
              <a:r>
                <a:rPr lang="en-US" sz="2400" dirty="0">
                  <a:solidFill>
                    <a:srgbClr val="000080"/>
                  </a:solidFill>
                  <a:highlight>
                    <a:srgbClr val="000080"/>
                  </a:highlight>
                  <a:latin typeface="Consolas" panose="020B0609020204030204" pitchFamily="49" charset="0"/>
                </a:rPr>
                <a:t>s</a:t>
              </a:r>
            </a:p>
            <a:p>
              <a:pPr>
                <a:lnSpc>
                  <a:spcPct val="90000"/>
                </a:lnSpc>
                <a:spcAft>
                  <a:spcPts val="600"/>
                </a:spcAft>
              </a:pPr>
              <a:r>
                <a:rPr lang="en-US" sz="2400" dirty="0">
                  <a:highlight>
                    <a:srgbClr val="000080"/>
                  </a:highlight>
                  <a:latin typeface="Consolas" panose="020B0609020204030204" pitchFamily="49" charset="0"/>
                </a:rPr>
                <a:t> </a:t>
              </a:r>
            </a:p>
            <a:p>
              <a:pPr>
                <a:lnSpc>
                  <a:spcPct val="90000"/>
                </a:lnSpc>
                <a:spcAft>
                  <a:spcPts val="600"/>
                </a:spcAft>
              </a:pPr>
              <a:r>
                <a:rPr lang="en-US" sz="2400" dirty="0">
                  <a:highlight>
                    <a:srgbClr val="000080"/>
                  </a:highlight>
                  <a:latin typeface="Consolas" panose="020B0609020204030204" pitchFamily="49" charset="0"/>
                </a:rPr>
                <a:t> Password</a:t>
              </a:r>
              <a:r>
                <a:rPr lang="en-US" sz="2400" dirty="0">
                  <a:solidFill>
                    <a:srgbClr val="000080"/>
                  </a:solidFill>
                  <a:highlight>
                    <a:srgbClr val="000080"/>
                  </a:highlight>
                  <a:latin typeface="Consolas" panose="020B0609020204030204" pitchFamily="49" charset="0"/>
                </a:rPr>
                <a:t>s</a:t>
              </a:r>
            </a:p>
            <a:p>
              <a:pPr>
                <a:lnSpc>
                  <a:spcPct val="90000"/>
                </a:lnSpc>
                <a:spcAft>
                  <a:spcPts val="600"/>
                </a:spcAft>
              </a:pPr>
              <a:endParaRPr lang="en-US" sz="2400" dirty="0">
                <a:highlight>
                  <a:srgbClr val="000080"/>
                </a:highlight>
                <a:latin typeface="Consolas" panose="020B0609020204030204" pitchFamily="49" charset="0"/>
              </a:endParaRPr>
            </a:p>
            <a:p>
              <a:pPr>
                <a:lnSpc>
                  <a:spcPct val="90000"/>
                </a:lnSpc>
                <a:spcAft>
                  <a:spcPts val="600"/>
                </a:spcAft>
              </a:pPr>
              <a:r>
                <a:rPr lang="en-US" sz="2400" dirty="0">
                  <a:highlight>
                    <a:srgbClr val="000080"/>
                  </a:highlight>
                  <a:latin typeface="Consolas" panose="020B0609020204030204" pitchFamily="49" charset="0"/>
                </a:rPr>
                <a:t> Storage access key</a:t>
              </a:r>
              <a:r>
                <a:rPr lang="en-US" sz="2400" dirty="0">
                  <a:solidFill>
                    <a:srgbClr val="000080"/>
                  </a:solidFill>
                  <a:highlight>
                    <a:srgbClr val="000080"/>
                  </a:highlight>
                  <a:latin typeface="Consolas" panose="020B0609020204030204" pitchFamily="49" charset="0"/>
                </a:rPr>
                <a:t>s</a:t>
              </a:r>
            </a:p>
          </p:txBody>
        </p:sp>
        <p:cxnSp>
          <p:nvCxnSpPr>
            <p:cNvPr id="8" name="Straight Arrow Connector 7">
              <a:extLst>
                <a:ext uri="{FF2B5EF4-FFF2-40B4-BE49-F238E27FC236}">
                  <a16:creationId xmlns:a16="http://schemas.microsoft.com/office/drawing/2014/main" id="{425A2A00-21E5-4366-A1A1-BCA7F0873A0F}"/>
                </a:ext>
              </a:extLst>
            </p:cNvPr>
            <p:cNvCxnSpPr>
              <a:endCxn id="6" idx="1"/>
            </p:cNvCxnSpPr>
            <p:nvPr/>
          </p:nvCxnSpPr>
          <p:spPr>
            <a:xfrm>
              <a:off x="6359445" y="4163047"/>
              <a:ext cx="1437124" cy="492215"/>
            </a:xfrm>
            <a:prstGeom prst="straightConnector1">
              <a:avLst/>
            </a:prstGeom>
            <a:ln w="57150">
              <a:solidFill>
                <a:srgbClr val="00008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81A9B4-158E-4CA3-A02D-84425F408614}"/>
                </a:ext>
              </a:extLst>
            </p:cNvPr>
            <p:cNvCxnSpPr>
              <a:cxnSpLocks/>
              <a:endCxn id="6" idx="1"/>
            </p:cNvCxnSpPr>
            <p:nvPr/>
          </p:nvCxnSpPr>
          <p:spPr>
            <a:xfrm flipV="1">
              <a:off x="3400281" y="4655262"/>
              <a:ext cx="4396288" cy="332540"/>
            </a:xfrm>
            <a:prstGeom prst="straightConnector1">
              <a:avLst/>
            </a:prstGeom>
            <a:ln w="57150">
              <a:solidFill>
                <a:srgbClr val="00008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F67C8DE-7CCF-4B4C-A853-EFA917BF7000}"/>
                </a:ext>
              </a:extLst>
            </p:cNvPr>
            <p:cNvCxnSpPr>
              <a:endCxn id="6" idx="1"/>
            </p:cNvCxnSpPr>
            <p:nvPr/>
          </p:nvCxnSpPr>
          <p:spPr>
            <a:xfrm flipV="1">
              <a:off x="5039756" y="4655262"/>
              <a:ext cx="2756813" cy="1139001"/>
            </a:xfrm>
            <a:prstGeom prst="straightConnector1">
              <a:avLst/>
            </a:prstGeom>
            <a:ln w="57150">
              <a:solidFill>
                <a:srgbClr val="00008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007AE8A-4A17-4B29-9A3C-18B9593A4735}"/>
              </a:ext>
            </a:extLst>
          </p:cNvPr>
          <p:cNvSpPr txBox="1"/>
          <p:nvPr/>
        </p:nvSpPr>
        <p:spPr>
          <a:xfrm>
            <a:off x="7827870" y="5662113"/>
            <a:ext cx="1982402" cy="738664"/>
          </a:xfrm>
          <a:prstGeom prst="rect">
            <a:avLst/>
          </a:prstGeom>
          <a:noFill/>
        </p:spPr>
        <p:txBody>
          <a:bodyPr wrap="non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Key Vault</a:t>
            </a:r>
          </a:p>
        </p:txBody>
      </p:sp>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a:solidFill>
                  <a:schemeClr val="tx1"/>
                </a:solidFill>
                <a:latin typeface="+mj-lt"/>
              </a:rPr>
              <a:t>Data Management</a:t>
            </a:r>
          </a:p>
          <a:p>
            <a:pPr marL="0" indent="0">
              <a:buNone/>
            </a:pPr>
            <a:endParaRPr lang="en-US" sz="1100">
              <a:solidFill>
                <a:schemeClr val="tx1"/>
              </a:solidFill>
              <a:latin typeface="+mj-lt"/>
            </a:endParaRPr>
          </a:p>
          <a:p>
            <a:pPr marL="336145" lvl="1" indent="0">
              <a:buNone/>
            </a:pPr>
            <a:r>
              <a:rPr lang="en-US" sz="2800">
                <a:solidFill>
                  <a:schemeClr val="tx1"/>
                </a:solidFill>
                <a:latin typeface="Segoe UI Semilight" panose="020B0402040204020203" pitchFamily="34" charset="0"/>
                <a:cs typeface="Segoe UI Semilight" panose="020B0402040204020203" pitchFamily="34" charset="0"/>
              </a:rPr>
              <a:t>Migrate database to Azure SQL using:</a:t>
            </a:r>
            <a:endParaRPr lang="en-US" sz="240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a:solidFill>
                  <a:schemeClr val="tx1"/>
                </a:solidFill>
                <a:latin typeface="Segoe UI Semilight" panose="020B0402040204020203" pitchFamily="34" charset="0"/>
                <a:cs typeface="Segoe UI Semilight" panose="020B0402040204020203" pitchFamily="34" charset="0"/>
              </a:rPr>
            </a:br>
            <a:r>
              <a:rPr lang="en-US" sz="2200">
                <a:solidFill>
                  <a:schemeClr val="tx1"/>
                </a:solidFill>
                <a:latin typeface="Segoe UI Semilight" panose="020B0402040204020203" pitchFamily="34" charset="0"/>
                <a:cs typeface="Segoe UI Semilight" panose="020B0402040204020203" pitchFamily="34" charset="0"/>
              </a:rPr>
              <a:t>SQL Server Data Tools (SSDT) for Visual</a:t>
            </a:r>
            <a:br>
              <a:rPr lang="en-US" sz="2200">
                <a:solidFill>
                  <a:schemeClr val="tx1"/>
                </a:solidFill>
                <a:latin typeface="Segoe UI Semilight" panose="020B0402040204020203" pitchFamily="34" charset="0"/>
                <a:cs typeface="Segoe UI Semilight" panose="020B0402040204020203" pitchFamily="34" charset="0"/>
              </a:rPr>
            </a:br>
            <a:r>
              <a:rPr lang="en-US" sz="2200">
                <a:solidFill>
                  <a:schemeClr val="tx1"/>
                </a:solidFill>
                <a:latin typeface="Segoe UI Semilight" panose="020B0402040204020203" pitchFamily="34" charset="0"/>
                <a:cs typeface="Segoe UI Semilight" panose="020B0402040204020203" pitchFamily="34" charset="0"/>
              </a:rPr>
              <a:t>		       </a:t>
            </a:r>
            <a:r>
              <a:rPr lang="en-US" sz="2200" b="1">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200">
                <a:solidFill>
                  <a:schemeClr val="tx1"/>
                </a:solidFill>
                <a:latin typeface="Segoe UI Semilight" panose="020B0402040204020203" pitchFamily="34" charset="0"/>
                <a:cs typeface="Segoe UI Semilight" panose="020B0402040204020203" pitchFamily="34" charset="0"/>
              </a:rPr>
              <a:t>SQL Azure Migration Wizard (SAMW)</a:t>
            </a:r>
            <a:br>
              <a:rPr lang="en-US" sz="2200">
                <a:solidFill>
                  <a:schemeClr val="tx1"/>
                </a:solidFill>
                <a:latin typeface="Segoe UI Semilight" panose="020B0402040204020203" pitchFamily="34" charset="0"/>
                <a:cs typeface="Segoe UI Semilight" panose="020B0402040204020203" pitchFamily="34" charset="0"/>
              </a:rPr>
            </a:br>
            <a:r>
              <a:rPr lang="en-US" sz="2200">
                <a:solidFill>
                  <a:schemeClr val="tx1"/>
                </a:solidFill>
                <a:latin typeface="Segoe UI Semilight" panose="020B0402040204020203" pitchFamily="34" charset="0"/>
                <a:cs typeface="Segoe UI Semilight" panose="020B0402040204020203" pitchFamily="34" charset="0"/>
              </a:rPr>
              <a:t>		       </a:t>
            </a:r>
            <a:r>
              <a:rPr lang="en-US" sz="2200" b="1">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200">
                <a:solidFill>
                  <a:schemeClr val="tx1"/>
                </a:solidFill>
                <a:latin typeface="Segoe UI Semilight" panose="020B0402040204020203" pitchFamily="34" charset="0"/>
                <a:cs typeface="Segoe UI Semilight" panose="020B0402040204020203" pitchFamily="34" charset="0"/>
              </a:rPr>
              <a:t>SQL Server Management Studio (SSMS)</a:t>
            </a:r>
            <a:endParaRPr lang="en-US" sz="1800">
              <a:solidFill>
                <a:schemeClr val="tx1"/>
              </a:solidFill>
            </a:endParaRPr>
          </a:p>
        </p:txBody>
      </p:sp>
      <p:grpSp>
        <p:nvGrpSpPr>
          <p:cNvPr id="4" name="Group 3" descr="The Data Management preferred solution diagram is summarized with a database pointing to SQL Server in the cloud." title="Data Management preferred solution diagram">
            <a:extLst>
              <a:ext uri="{FF2B5EF4-FFF2-40B4-BE49-F238E27FC236}">
                <a16:creationId xmlns:a16="http://schemas.microsoft.com/office/drawing/2014/main" id="{F4EE3253-4591-4645-BBED-8350B63AACBC}"/>
              </a:ext>
            </a:extLst>
          </p:cNvPr>
          <p:cNvGrpSpPr/>
          <p:nvPr/>
        </p:nvGrpSpPr>
        <p:grpSpPr>
          <a:xfrm>
            <a:off x="1466563" y="5126842"/>
            <a:ext cx="3509794" cy="1364875"/>
            <a:chOff x="3952444" y="5159007"/>
            <a:chExt cx="3509794" cy="1364875"/>
          </a:xfrm>
        </p:grpSpPr>
        <p:pic>
          <p:nvPicPr>
            <p:cNvPr id="5" name="Graphic 4" descr="Database">
              <a:extLst>
                <a:ext uri="{FF2B5EF4-FFF2-40B4-BE49-F238E27FC236}">
                  <a16:creationId xmlns:a16="http://schemas.microsoft.com/office/drawing/2014/main" id="{637182FA-EA83-4833-BD1A-23BD1913D1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2444" y="5159007"/>
              <a:ext cx="1276637" cy="1276637"/>
            </a:xfrm>
            <a:prstGeom prst="rect">
              <a:avLst/>
            </a:prstGeom>
          </p:spPr>
        </p:pic>
        <p:pic>
          <p:nvPicPr>
            <p:cNvPr id="12" name="Picture 11" descr="Azure SQL icon" title="Azure SQL icon">
              <a:extLst>
                <a:ext uri="{FF2B5EF4-FFF2-40B4-BE49-F238E27FC236}">
                  <a16:creationId xmlns:a16="http://schemas.microsoft.com/office/drawing/2014/main" id="{83CC4803-1F72-4542-8D63-2EDBC77C2873}"/>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156161" y="5217805"/>
              <a:ext cx="1306077" cy="1306077"/>
            </a:xfrm>
            <a:prstGeom prst="rect">
              <a:avLst/>
            </a:prstGeom>
          </p:spPr>
        </p:pic>
        <p:sp>
          <p:nvSpPr>
            <p:cNvPr id="13" name="Arrow: Striped Right 12">
              <a:extLst>
                <a:ext uri="{FF2B5EF4-FFF2-40B4-BE49-F238E27FC236}">
                  <a16:creationId xmlns:a16="http://schemas.microsoft.com/office/drawing/2014/main" id="{14A66DE2-ACB2-4346-A617-CA827D6096A9}"/>
                </a:ext>
              </a:extLst>
            </p:cNvPr>
            <p:cNvSpPr/>
            <p:nvPr/>
          </p:nvSpPr>
          <p:spPr bwMode="auto">
            <a:xfrm>
              <a:off x="5103911" y="5554477"/>
              <a:ext cx="1007406" cy="497104"/>
            </a:xfrm>
            <a:prstGeom prst="stripedRightArrow">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Screenshot of the Operation Complete Results section, with a summary of steps all showing the result of Success." title="Results section">
            <a:extLst>
              <a:ext uri="{FF2B5EF4-FFF2-40B4-BE49-F238E27FC236}">
                <a16:creationId xmlns:a16="http://schemas.microsoft.com/office/drawing/2014/main" id="{A9EC0276-46D4-42F7-8BB1-DC051C062266}"/>
              </a:ext>
            </a:extLst>
          </p:cNvPr>
          <p:cNvPicPr/>
          <p:nvPr/>
        </p:nvPicPr>
        <p:blipFill>
          <a:blip r:embed="rId6"/>
          <a:stretch>
            <a:fillRect/>
          </a:stretch>
        </p:blipFill>
        <p:spPr>
          <a:xfrm>
            <a:off x="6896631" y="1189176"/>
            <a:ext cx="5073293" cy="475415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lnSpcReduction="10000"/>
          </a:bodyPr>
          <a:lstStyle/>
          <a:p>
            <a:pPr marL="0" indent="0">
              <a:buNone/>
            </a:pPr>
            <a:r>
              <a:rPr lang="en-US" sz="3600">
                <a:solidFill>
                  <a:schemeClr val="tx1"/>
                </a:solidFill>
                <a:latin typeface="+mj-lt"/>
              </a:rPr>
              <a:t>Data management</a:t>
            </a:r>
          </a:p>
          <a:p>
            <a:pPr marL="0" indent="0">
              <a:buNone/>
            </a:pPr>
            <a:endParaRPr lang="en-US" sz="3600">
              <a:solidFill>
                <a:schemeClr val="tx1"/>
              </a:solidFill>
              <a:latin typeface="+mj-lt"/>
            </a:endParaRPr>
          </a:p>
          <a:p>
            <a:pPr marL="336145" lvl="1" indent="0">
              <a:buNone/>
            </a:pPr>
            <a:r>
              <a:rPr lang="en-US" sz="280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endParaRPr lang="en-US" sz="240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a:solidFill>
                <a:schemeClr val="tx1"/>
              </a:solidFill>
            </a:endParaRPr>
          </a:p>
        </p:txBody>
      </p:sp>
      <p:grpSp>
        <p:nvGrpSpPr>
          <p:cNvPr id="21" name="Group 20" descr="The Data management Preferred solution diagram has App and Azure SQL both pointing to Azure Redis Cache." title="Data management Preferred solution diagram">
            <a:extLst>
              <a:ext uri="{FF2B5EF4-FFF2-40B4-BE49-F238E27FC236}">
                <a16:creationId xmlns:a16="http://schemas.microsoft.com/office/drawing/2014/main" id="{691E442F-E83C-46A7-8192-AB25244BA0D1}"/>
              </a:ext>
            </a:extLst>
          </p:cNvPr>
          <p:cNvGrpSpPr/>
          <p:nvPr/>
        </p:nvGrpSpPr>
        <p:grpSpPr>
          <a:xfrm>
            <a:off x="358408" y="3685065"/>
            <a:ext cx="7114600" cy="2881184"/>
            <a:chOff x="675461" y="3931497"/>
            <a:chExt cx="7114600" cy="2881184"/>
          </a:xfrm>
        </p:grpSpPr>
        <p:pic>
          <p:nvPicPr>
            <p:cNvPr id="3074" name="Picture 2" descr="Azure Redis Cache icon" title="Azure Redis Cache icon">
              <a:extLst>
                <a:ext uri="{FF2B5EF4-FFF2-40B4-BE49-F238E27FC236}">
                  <a16:creationId xmlns:a16="http://schemas.microsoft.com/office/drawing/2014/main" id="{2F62D7F1-541D-47FF-B376-BD1050371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267" y="3931497"/>
              <a:ext cx="2093059" cy="1782976"/>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Alternate Process 3">
              <a:extLst>
                <a:ext uri="{FF2B5EF4-FFF2-40B4-BE49-F238E27FC236}">
                  <a16:creationId xmlns:a16="http://schemas.microsoft.com/office/drawing/2014/main" id="{04BC9A7E-698F-4ADA-B6E7-44A90481CD04}"/>
                </a:ext>
              </a:extLst>
            </p:cNvPr>
            <p:cNvSpPr/>
            <p:nvPr/>
          </p:nvSpPr>
          <p:spPr bwMode="auto">
            <a:xfrm>
              <a:off x="675461" y="4176832"/>
              <a:ext cx="1525532" cy="1167124"/>
            </a:xfrm>
            <a:prstGeom prst="flowChartAlternateProcess">
              <a:avLst/>
            </a:prstGeom>
            <a:solidFill>
              <a:schemeClr val="accent1"/>
            </a:solidFill>
            <a:ln w="57150">
              <a:solidFill>
                <a:schemeClr val="tx1"/>
              </a:solidFill>
              <a:headEnd type="none" w="med" len="med"/>
              <a:tailEnd type="none" w="med" len="med"/>
            </a:ln>
            <a:effectLst/>
            <a:scene3d>
              <a:camera prst="perspectiveHeroicExtremeRightFacing"/>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App</a:t>
              </a:r>
            </a:p>
          </p:txBody>
        </p:sp>
        <p:sp>
          <p:nvSpPr>
            <p:cNvPr id="6" name="Flowchart: Alternate Process 5">
              <a:extLst>
                <a:ext uri="{FF2B5EF4-FFF2-40B4-BE49-F238E27FC236}">
                  <a16:creationId xmlns:a16="http://schemas.microsoft.com/office/drawing/2014/main" id="{432D49AD-388F-4CE1-9310-48A400144869}"/>
                </a:ext>
              </a:extLst>
            </p:cNvPr>
            <p:cNvSpPr/>
            <p:nvPr/>
          </p:nvSpPr>
          <p:spPr bwMode="auto">
            <a:xfrm>
              <a:off x="804886" y="4260308"/>
              <a:ext cx="1525532" cy="1167124"/>
            </a:xfrm>
            <a:prstGeom prst="flowChartAlternateProcess">
              <a:avLst/>
            </a:prstGeom>
            <a:solidFill>
              <a:schemeClr val="accent1"/>
            </a:solidFill>
            <a:ln w="57150">
              <a:solidFill>
                <a:schemeClr val="tx1"/>
              </a:solidFill>
              <a:headEnd type="none" w="med" len="med"/>
              <a:tailEnd type="none" w="med" len="med"/>
            </a:ln>
            <a:effectLst/>
            <a:scene3d>
              <a:camera prst="perspectiveHeroicExtremeRightFacing"/>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App</a:t>
              </a:r>
            </a:p>
          </p:txBody>
        </p:sp>
        <p:sp>
          <p:nvSpPr>
            <p:cNvPr id="7" name="Flowchart: Alternate Process 6">
              <a:extLst>
                <a:ext uri="{FF2B5EF4-FFF2-40B4-BE49-F238E27FC236}">
                  <a16:creationId xmlns:a16="http://schemas.microsoft.com/office/drawing/2014/main" id="{6AC67AE2-56B3-46D6-B7D7-78E261E1141F}"/>
                </a:ext>
              </a:extLst>
            </p:cNvPr>
            <p:cNvSpPr/>
            <p:nvPr/>
          </p:nvSpPr>
          <p:spPr bwMode="auto">
            <a:xfrm>
              <a:off x="6264529" y="4260308"/>
              <a:ext cx="1525532" cy="1167124"/>
            </a:xfrm>
            <a:prstGeom prst="flowChartAlternateProcess">
              <a:avLst/>
            </a:prstGeom>
            <a:solidFill>
              <a:schemeClr val="accent1"/>
            </a:solidFill>
            <a:ln w="57150">
              <a:solidFill>
                <a:schemeClr val="tx1"/>
              </a:solidFill>
              <a:headEnd type="none" w="med" len="med"/>
              <a:tailEnd type="none" w="med" len="med"/>
            </a:ln>
            <a:effectLst/>
            <a:scene3d>
              <a:camera prst="perspectiveHeroicExtremeLeftFacing"/>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Azure</a:t>
              </a:r>
              <a:br>
                <a:rPr lang="en-US" sz="2400">
                  <a:gradFill>
                    <a:gsLst>
                      <a:gs pos="0">
                        <a:srgbClr val="FFFFFF"/>
                      </a:gs>
                      <a:gs pos="100000">
                        <a:srgbClr val="FFFFFF"/>
                      </a:gs>
                    </a:gsLst>
                    <a:lin ang="5400000" scaled="0"/>
                  </a:gradFill>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pitchFamily="34" charset="0"/>
                </a:rPr>
                <a:t>SQL</a:t>
              </a:r>
            </a:p>
          </p:txBody>
        </p:sp>
        <p:cxnSp>
          <p:nvCxnSpPr>
            <p:cNvPr id="14" name="Straight Arrow Connector 13">
              <a:extLst>
                <a:ext uri="{FF2B5EF4-FFF2-40B4-BE49-F238E27FC236}">
                  <a16:creationId xmlns:a16="http://schemas.microsoft.com/office/drawing/2014/main" id="{59129C82-002C-4EB0-8A66-2F0301E32E5A}"/>
                </a:ext>
              </a:extLst>
            </p:cNvPr>
            <p:cNvCxnSpPr>
              <a:cxnSpLocks/>
              <a:endCxn id="3074" idx="1"/>
            </p:cNvCxnSpPr>
            <p:nvPr/>
          </p:nvCxnSpPr>
          <p:spPr>
            <a:xfrm>
              <a:off x="2155043" y="4822985"/>
              <a:ext cx="107522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81C4E5-C399-4F3A-80F9-4605D7542264}"/>
                </a:ext>
              </a:extLst>
            </p:cNvPr>
            <p:cNvCxnSpPr>
              <a:cxnSpLocks/>
              <a:endCxn id="3074" idx="3"/>
            </p:cNvCxnSpPr>
            <p:nvPr/>
          </p:nvCxnSpPr>
          <p:spPr>
            <a:xfrm flipH="1">
              <a:off x="5323326" y="4822985"/>
              <a:ext cx="109585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F63B30-41A5-4AA1-9190-6FF82EE40D49}"/>
                </a:ext>
              </a:extLst>
            </p:cNvPr>
            <p:cNvSpPr txBox="1"/>
            <p:nvPr/>
          </p:nvSpPr>
          <p:spPr>
            <a:xfrm>
              <a:off x="2790011" y="5741619"/>
              <a:ext cx="29735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a:gradFill>
                    <a:gsLst>
                      <a:gs pos="2917">
                        <a:schemeClr val="tx1"/>
                      </a:gs>
                      <a:gs pos="30000">
                        <a:schemeClr val="tx1"/>
                      </a:gs>
                    </a:gsLst>
                    <a:lin ang="5400000" scaled="0"/>
                  </a:gradFill>
                </a:rPr>
                <a:t>Redis Cache</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cache-aside pattern</a:t>
              </a:r>
            </a:p>
          </p:txBody>
        </p:sp>
      </p:grpSp>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a:gradFill>
                  <a:gsLst>
                    <a:gs pos="2917">
                      <a:schemeClr val="tx1"/>
                    </a:gs>
                    <a:gs pos="30000">
                      <a:schemeClr val="tx1"/>
                    </a:gs>
                  </a:gsLst>
                  <a:lin ang="5400000" scaled="0"/>
                </a:gradFill>
              </a:rPr>
              <a:t>Scoreboard</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using HyperLogLog</a:t>
            </a:r>
          </a:p>
        </p:txBody>
      </p:sp>
      <p:graphicFrame>
        <p:nvGraphicFramePr>
          <p:cNvPr id="20" name="Table 19">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393653088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a:t>username</a:t>
                      </a:r>
                    </a:p>
                  </a:txBody>
                  <a:tcPr/>
                </a:tc>
                <a:tc>
                  <a:txBody>
                    <a:bodyPr/>
                    <a:lstStyle/>
                    <a:p>
                      <a:r>
                        <a:rPr lang="en-US" sz="2000" b="1"/>
                        <a:t>count</a:t>
                      </a:r>
                    </a:p>
                  </a:txBody>
                  <a:tcPr/>
                </a:tc>
                <a:extLst>
                  <a:ext uri="{0D108BD9-81ED-4DB2-BD59-A6C34878D82A}">
                    <a16:rowId xmlns:a16="http://schemas.microsoft.com/office/drawing/2014/main" val="4268388891"/>
                  </a:ext>
                </a:extLst>
              </a:tr>
              <a:tr h="370840">
                <a:tc>
                  <a:txBody>
                    <a:bodyPr/>
                    <a:lstStyle/>
                    <a:p>
                      <a:r>
                        <a:rPr lang="en-US"/>
                        <a:t>custserv89</a:t>
                      </a:r>
                    </a:p>
                  </a:txBody>
                  <a:tcPr/>
                </a:tc>
                <a:tc>
                  <a:txBody>
                    <a:bodyPr/>
                    <a:lstStyle/>
                    <a:p>
                      <a:r>
                        <a:rPr lang="en-US"/>
                        <a:t>9834793</a:t>
                      </a:r>
                    </a:p>
                  </a:txBody>
                  <a:tcPr/>
                </a:tc>
                <a:extLst>
                  <a:ext uri="{0D108BD9-81ED-4DB2-BD59-A6C34878D82A}">
                    <a16:rowId xmlns:a16="http://schemas.microsoft.com/office/drawing/2014/main" val="254531751"/>
                  </a:ext>
                </a:extLst>
              </a:tr>
              <a:tr h="370840">
                <a:tc>
                  <a:txBody>
                    <a:bodyPr/>
                    <a:lstStyle/>
                    <a:p>
                      <a:r>
                        <a:rPr lang="en-US"/>
                        <a:t>alrickman</a:t>
                      </a:r>
                    </a:p>
                  </a:txBody>
                  <a:tcPr/>
                </a:tc>
                <a:tc>
                  <a:txBody>
                    <a:bodyPr/>
                    <a:lstStyle/>
                    <a:p>
                      <a:r>
                        <a:rPr lang="en-US"/>
                        <a:t>9453452</a:t>
                      </a:r>
                    </a:p>
                  </a:txBody>
                  <a:tcPr/>
                </a:tc>
                <a:extLst>
                  <a:ext uri="{0D108BD9-81ED-4DB2-BD59-A6C34878D82A}">
                    <a16:rowId xmlns:a16="http://schemas.microsoft.com/office/drawing/2014/main" val="3353271366"/>
                  </a:ext>
                </a:extLst>
              </a:tr>
              <a:tr h="370840">
                <a:tc>
                  <a:txBody>
                    <a:bodyPr/>
                    <a:lstStyle/>
                    <a:p>
                      <a:r>
                        <a:rPr lang="en-US" dirty="0" err="1"/>
                        <a:t>sandrabrown</a:t>
                      </a:r>
                      <a:endParaRPr lang="en-US" dirty="0"/>
                    </a:p>
                  </a:txBody>
                  <a:tcPr/>
                </a:tc>
                <a:tc>
                  <a:txBody>
                    <a:bodyPr/>
                    <a:lstStyle/>
                    <a:p>
                      <a:r>
                        <a:rPr lang="en-US"/>
                        <a:t>8350927</a:t>
                      </a:r>
                    </a:p>
                  </a:txBody>
                  <a:tcPr/>
                </a:tc>
                <a:extLst>
                  <a:ext uri="{0D108BD9-81ED-4DB2-BD59-A6C34878D82A}">
                    <a16:rowId xmlns:a16="http://schemas.microsoft.com/office/drawing/2014/main" val="2145997131"/>
                  </a:ext>
                </a:extLst>
              </a:tr>
              <a:tr h="370840">
                <a:tc>
                  <a:txBody>
                    <a:bodyPr/>
                    <a:lstStyle/>
                    <a:p>
                      <a:r>
                        <a:rPr lang="en-US"/>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405130" cy="2200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Abstract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Modernize legacy on-premises applications and infrastructure by leveraging several cloud services, while adding a mix of web and mobile services, all secured using AAD.</a:t>
            </a: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25012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Services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full-text searchable</a:t>
            </a:r>
          </a:p>
        </p:txBody>
      </p:sp>
      <p:pic>
        <p:nvPicPr>
          <p:cNvPr id="4" name="Graphic 3" descr="Decorative image" title="Decorative image">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a:solidFill>
                  <a:schemeClr val="tx1"/>
                </a:solidFill>
                <a:latin typeface="+mj-lt"/>
              </a:rPr>
              <a:t>Data management</a:t>
            </a:r>
          </a:p>
          <a:p>
            <a:pPr marL="336145" lvl="1" indent="0">
              <a:buNone/>
            </a:pPr>
            <a:endParaRPr lang="en-US" sz="280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endParaRPr lang="en-US" sz="240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a:solidFill>
                <a:schemeClr val="tx1"/>
              </a:solidFill>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Azure Search + Indexer for Azure Storage blobs</a:t>
            </a:r>
          </a:p>
        </p:txBody>
      </p:sp>
      <p:grpSp>
        <p:nvGrpSpPr>
          <p:cNvPr id="11" name="Group 10" descr="The Data management preferred solution diagram has Azure Search and an indexer arrow pointing to Azure Storage blobs." title="Data management preferred solution diagram">
            <a:extLst>
              <a:ext uri="{FF2B5EF4-FFF2-40B4-BE49-F238E27FC236}">
                <a16:creationId xmlns:a16="http://schemas.microsoft.com/office/drawing/2014/main" id="{9B02057F-038E-42BA-874C-82CAA4A73211}"/>
              </a:ext>
            </a:extLst>
          </p:cNvPr>
          <p:cNvGrpSpPr/>
          <p:nvPr/>
        </p:nvGrpSpPr>
        <p:grpSpPr>
          <a:xfrm>
            <a:off x="1447046" y="3836461"/>
            <a:ext cx="5611569" cy="1999919"/>
            <a:chOff x="4014902" y="4346503"/>
            <a:chExt cx="5611569" cy="1999919"/>
          </a:xfrm>
        </p:grpSpPr>
        <p:pic>
          <p:nvPicPr>
            <p:cNvPr id="6" name="Picture 5" descr="Azure Search icon" title="Azure Search icon">
              <a:extLst>
                <a:ext uri="{FF2B5EF4-FFF2-40B4-BE49-F238E27FC236}">
                  <a16:creationId xmlns:a16="http://schemas.microsoft.com/office/drawing/2014/main" id="{9B4FBA67-B468-44CD-9A68-B85E3578FA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902" y="4346503"/>
              <a:ext cx="1999919" cy="1999919"/>
            </a:xfrm>
            <a:prstGeom prst="rect">
              <a:avLst/>
            </a:prstGeom>
          </p:spPr>
        </p:pic>
        <p:pic>
          <p:nvPicPr>
            <p:cNvPr id="8" name="Picture 7" descr="Azure Storage blobs icon" title="Azure Storage blobs icon">
              <a:extLst>
                <a:ext uri="{FF2B5EF4-FFF2-40B4-BE49-F238E27FC236}">
                  <a16:creationId xmlns:a16="http://schemas.microsoft.com/office/drawing/2014/main" id="{EF2D01DB-1429-42C3-9534-BA78FF19AC1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916036" y="4491246"/>
              <a:ext cx="1710435" cy="1710435"/>
            </a:xfrm>
            <a:prstGeom prst="rect">
              <a:avLst/>
            </a:prstGeom>
          </p:spPr>
        </p:pic>
        <p:sp>
          <p:nvSpPr>
            <p:cNvPr id="9" name="Arrow: Striped Right 8">
              <a:extLst>
                <a:ext uri="{FF2B5EF4-FFF2-40B4-BE49-F238E27FC236}">
                  <a16:creationId xmlns:a16="http://schemas.microsoft.com/office/drawing/2014/main" id="{BADD57CF-0ABA-4D2D-BBF2-97F3B09B3F4A}"/>
                </a:ext>
              </a:extLst>
            </p:cNvPr>
            <p:cNvSpPr/>
            <p:nvPr/>
          </p:nvSpPr>
          <p:spPr bwMode="auto">
            <a:xfrm>
              <a:off x="6212406" y="4930408"/>
              <a:ext cx="1571481" cy="840880"/>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B5F9955-BB83-4E33-A68A-64BF538CCE16}"/>
                </a:ext>
              </a:extLst>
            </p:cNvPr>
            <p:cNvSpPr txBox="1"/>
            <p:nvPr/>
          </p:nvSpPr>
          <p:spPr>
            <a:xfrm>
              <a:off x="6097160" y="4560513"/>
              <a:ext cx="1346331"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Indexer</a:t>
              </a:r>
            </a:p>
          </p:txBody>
        </p:sp>
      </p:grpSp>
      <p:pic>
        <p:nvPicPr>
          <p:cNvPr id="7" name="Picture 6" descr="Screenshot of a cell phone" title="Screenshot of a cell phone">
            <a:extLst>
              <a:ext uri="{FF2B5EF4-FFF2-40B4-BE49-F238E27FC236}">
                <a16:creationId xmlns:a16="http://schemas.microsoft.com/office/drawing/2014/main" id="{7EED6849-0D36-4800-A3E4-F933FC2AB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lnSpcReduction="10000"/>
          </a:bodyPr>
          <a:lstStyle/>
          <a:p>
            <a:pPr marL="0" indent="0">
              <a:buNone/>
            </a:pPr>
            <a:r>
              <a:rPr lang="en-US" sz="3600">
                <a:solidFill>
                  <a:schemeClr val="tx1"/>
                </a:solidFill>
                <a:latin typeface="+mj-lt"/>
              </a:rPr>
              <a:t>Extensibility</a:t>
            </a:r>
            <a:br>
              <a:rPr lang="en-US" sz="3600">
                <a:solidFill>
                  <a:schemeClr val="tx1"/>
                </a:solidFill>
                <a:latin typeface="+mj-lt"/>
              </a:rPr>
            </a:br>
            <a:endParaRPr lang="en-US" sz="3600">
              <a:solidFill>
                <a:schemeClr val="tx1"/>
              </a:solidFill>
              <a:latin typeface="+mj-lt"/>
            </a:endParaRPr>
          </a:p>
          <a:p>
            <a:pPr lvl="1"/>
            <a:r>
              <a:rPr lang="en-US" sz="280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pPr marL="336145" lvl="1" indent="0">
              <a:buNone/>
            </a:pPr>
            <a:endParaRPr lang="en-US" sz="2800">
              <a:solidFill>
                <a:schemeClr val="tx1"/>
              </a:solidFill>
              <a:latin typeface="Segoe UI Semilight" panose="020B0402040204020203" pitchFamily="34" charset="0"/>
              <a:cs typeface="Segoe UI Semilight" panose="020B0402040204020203" pitchFamily="34" charset="0"/>
            </a:endParaRPr>
          </a:p>
          <a:p>
            <a:pPr lvl="1"/>
            <a:r>
              <a:rPr lang="en-US" sz="280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endParaRPr lang="en-US" sz="240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a:solidFill>
                <a:schemeClr val="tx1"/>
              </a:solidFill>
            </a:endParaRPr>
          </a:p>
        </p:txBody>
      </p:sp>
      <p:grpSp>
        <p:nvGrpSpPr>
          <p:cNvPr id="6" name="Group 5" descr="The Extensibility preferred solution has PowerApps plus Flow." title="Extensibility preferred solution">
            <a:extLst>
              <a:ext uri="{FF2B5EF4-FFF2-40B4-BE49-F238E27FC236}">
                <a16:creationId xmlns:a16="http://schemas.microsoft.com/office/drawing/2014/main" id="{2DE4EC71-8F55-4A33-AB9B-EA88FEC7BAEB}"/>
              </a:ext>
            </a:extLst>
          </p:cNvPr>
          <p:cNvGrpSpPr/>
          <p:nvPr/>
        </p:nvGrpSpPr>
        <p:grpSpPr>
          <a:xfrm>
            <a:off x="2807531" y="4367860"/>
            <a:ext cx="6049529" cy="1963926"/>
            <a:chOff x="2807531" y="4367860"/>
            <a:chExt cx="6049529" cy="1963926"/>
          </a:xfrm>
        </p:grpSpPr>
        <p:sp>
          <p:nvSpPr>
            <p:cNvPr id="12" name="Oval 11">
              <a:extLst>
                <a:ext uri="{FF2B5EF4-FFF2-40B4-BE49-F238E27FC236}">
                  <a16:creationId xmlns:a16="http://schemas.microsoft.com/office/drawing/2014/main" id="{A1F5F0F2-F6D4-4524-BCED-8AA6177E0044}"/>
                </a:ext>
              </a:extLst>
            </p:cNvPr>
            <p:cNvSpPr/>
            <p:nvPr/>
          </p:nvSpPr>
          <p:spPr>
            <a:xfrm>
              <a:off x="2807531" y="4367860"/>
              <a:ext cx="2046540" cy="19639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13" name="Picture 2" descr="PowerApps icon" title="PowerApps icon">
              <a:extLst>
                <a:ext uri="{FF2B5EF4-FFF2-40B4-BE49-F238E27FC236}">
                  <a16:creationId xmlns:a16="http://schemas.microsoft.com/office/drawing/2014/main" id="{0D317AF2-2B96-4568-AD4B-DA52A23C1B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758" y="4522193"/>
              <a:ext cx="1550684" cy="13129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412BA77-034E-4D43-AB36-016D8249CDC1}"/>
                </a:ext>
              </a:extLst>
            </p:cNvPr>
            <p:cNvGrpSpPr/>
            <p:nvPr/>
          </p:nvGrpSpPr>
          <p:grpSpPr>
            <a:xfrm>
              <a:off x="6810520" y="4367860"/>
              <a:ext cx="2046540" cy="1963926"/>
              <a:chOff x="6810520" y="4367860"/>
              <a:chExt cx="2046540" cy="1963926"/>
            </a:xfrm>
          </p:grpSpPr>
          <p:sp>
            <p:nvSpPr>
              <p:cNvPr id="14" name="Oval 13">
                <a:extLst>
                  <a:ext uri="{FF2B5EF4-FFF2-40B4-BE49-F238E27FC236}">
                    <a16:creationId xmlns:a16="http://schemas.microsoft.com/office/drawing/2014/main" id="{F8A2D74D-3222-4BA7-9729-49893819E55B}"/>
                  </a:ext>
                </a:extLst>
              </p:cNvPr>
              <p:cNvSpPr/>
              <p:nvPr/>
            </p:nvSpPr>
            <p:spPr>
              <a:xfrm>
                <a:off x="6810520" y="4367860"/>
                <a:ext cx="2046540" cy="1963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7170" name="Picture 2" descr="Flow icon" title="Flow icon">
                <a:extLst>
                  <a:ext uri="{FF2B5EF4-FFF2-40B4-BE49-F238E27FC236}">
                    <a16:creationId xmlns:a16="http://schemas.microsoft.com/office/drawing/2014/main" id="{CBC71240-F5FF-49BA-B463-A32B75ACEDD2}"/>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040391" y="4579399"/>
                <a:ext cx="1586798" cy="158679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FEB2BE41-34D7-41E9-B900-775045B30D2B}"/>
                </a:ext>
              </a:extLst>
            </p:cNvPr>
            <p:cNvSpPr txBox="1"/>
            <p:nvPr/>
          </p:nvSpPr>
          <p:spPr>
            <a:xfrm>
              <a:off x="3061126" y="5621432"/>
              <a:ext cx="1539316"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latin typeface="Segoe UI Semibold" panose="020B0702040204020203" pitchFamily="34" charset="0"/>
                  <a:cs typeface="Segoe UI Semibold" panose="020B0702040204020203" pitchFamily="34" charset="0"/>
                </a:rPr>
                <a:t>PowerApps</a:t>
              </a:r>
            </a:p>
          </p:txBody>
        </p:sp>
        <p:sp>
          <p:nvSpPr>
            <p:cNvPr id="5" name="Plus Sign 4">
              <a:extLst>
                <a:ext uri="{FF2B5EF4-FFF2-40B4-BE49-F238E27FC236}">
                  <a16:creationId xmlns:a16="http://schemas.microsoft.com/office/drawing/2014/main" id="{A7889AFF-AB8E-4DB7-9CCF-9FF8F2464840}"/>
                </a:ext>
              </a:extLst>
            </p:cNvPr>
            <p:cNvSpPr/>
            <p:nvPr/>
          </p:nvSpPr>
          <p:spPr bwMode="auto">
            <a:xfrm>
              <a:off x="5206106" y="4755799"/>
              <a:ext cx="1309568" cy="1309568"/>
            </a:xfrm>
            <a:prstGeom prst="mathPlu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336145" lvl="1" indent="0">
              <a:buNone/>
            </a:pPr>
            <a:endParaRPr lang="en-US" sz="2400" dirty="0">
              <a:solidFill>
                <a:schemeClr val="tx1"/>
              </a:solidFill>
              <a:latin typeface="Segoe UI Semilight" panose="020B0402040204020203" pitchFamily="34" charset="0"/>
              <a:cs typeface="Segoe UI Semilight" panose="020B0402040204020203" pitchFamily="34" charset="0"/>
            </a:endParaRPr>
          </a:p>
          <a:p>
            <a:pPr marL="995985" lvl="4" indent="0">
              <a:buNone/>
            </a:pPr>
            <a:r>
              <a:rPr lang="en-US" sz="22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995985" lvl="4" indent="0">
              <a:buNone/>
            </a:pPr>
            <a:r>
              <a:rPr lang="en-US" sz="22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995985" lvl="4" indent="0">
              <a:buNone/>
            </a:pPr>
            <a:r>
              <a:rPr lang="en-US" sz="22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grpSp>
        <p:nvGrpSpPr>
          <p:cNvPr id="5" name="Group 4" descr="Decorative icons" title="Decorative icons">
            <a:extLst>
              <a:ext uri="{FF2B5EF4-FFF2-40B4-BE49-F238E27FC236}">
                <a16:creationId xmlns:a16="http://schemas.microsoft.com/office/drawing/2014/main" id="{C569EE47-F5FF-419A-A2E4-E81851B82F8E}"/>
              </a:ext>
            </a:extLst>
          </p:cNvPr>
          <p:cNvGrpSpPr/>
          <p:nvPr/>
        </p:nvGrpSpPr>
        <p:grpSpPr>
          <a:xfrm>
            <a:off x="542206" y="330414"/>
            <a:ext cx="10703472" cy="6345969"/>
            <a:chOff x="542206" y="330414"/>
            <a:chExt cx="10703472" cy="6345969"/>
          </a:xfrm>
        </p:grpSpPr>
        <p:sp>
          <p:nvSpPr>
            <p:cNvPr id="15" name="Oval 14">
              <a:extLst>
                <a:ext uri="{FF2B5EF4-FFF2-40B4-BE49-F238E27FC236}">
                  <a16:creationId xmlns:a16="http://schemas.microsoft.com/office/drawing/2014/main" id="{E0D1559D-749F-449E-94C3-FE0FCC1770C9}"/>
                </a:ext>
              </a:extLst>
            </p:cNvPr>
            <p:cNvSpPr/>
            <p:nvPr/>
          </p:nvSpPr>
          <p:spPr>
            <a:xfrm>
              <a:off x="9199138" y="330414"/>
              <a:ext cx="2046540" cy="1963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grpSp>
          <p:nvGrpSpPr>
            <p:cNvPr id="8" name="Group 7">
              <a:extLst>
                <a:ext uri="{FF2B5EF4-FFF2-40B4-BE49-F238E27FC236}">
                  <a16:creationId xmlns:a16="http://schemas.microsoft.com/office/drawing/2014/main" id="{6EAA848D-BC05-4207-BA95-25B358A841E3}"/>
                </a:ext>
              </a:extLst>
            </p:cNvPr>
            <p:cNvGrpSpPr/>
            <p:nvPr/>
          </p:nvGrpSpPr>
          <p:grpSpPr>
            <a:xfrm>
              <a:off x="9199138" y="2521435"/>
              <a:ext cx="2046540" cy="1963926"/>
              <a:chOff x="9451863" y="1555735"/>
              <a:chExt cx="2046540" cy="1963926"/>
            </a:xfrm>
          </p:grpSpPr>
          <p:sp>
            <p:nvSpPr>
              <p:cNvPr id="14" name="Oval 13">
                <a:extLst>
                  <a:ext uri="{FF2B5EF4-FFF2-40B4-BE49-F238E27FC236}">
                    <a16:creationId xmlns:a16="http://schemas.microsoft.com/office/drawing/2014/main" id="{F8A2D74D-3222-4BA7-9729-49893819E55B}"/>
                  </a:ext>
                </a:extLst>
              </p:cNvPr>
              <p:cNvSpPr/>
              <p:nvPr/>
            </p:nvSpPr>
            <p:spPr>
              <a:xfrm>
                <a:off x="9451863" y="1555735"/>
                <a:ext cx="2046540" cy="1963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7170" name="Picture 2" descr="Flow icon" title="Flow icon">
                <a:extLst>
                  <a:ext uri="{FF2B5EF4-FFF2-40B4-BE49-F238E27FC236}">
                    <a16:creationId xmlns:a16="http://schemas.microsoft.com/office/drawing/2014/main" id="{CBC71240-F5FF-49BA-B463-A32B75ACEDD2}"/>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681734" y="1767274"/>
                <a:ext cx="1586798" cy="158679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Office 365 icon" title="Office 365 icon">
              <a:extLst>
                <a:ext uri="{FF2B5EF4-FFF2-40B4-BE49-F238E27FC236}">
                  <a16:creationId xmlns:a16="http://schemas.microsoft.com/office/drawing/2014/main" id="{EA3E7FFD-73B8-4D3E-90C1-D44F90827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5913" y="642554"/>
              <a:ext cx="947668" cy="947668"/>
            </a:xfrm>
            <a:prstGeom prst="rect">
              <a:avLst/>
            </a:prstGeom>
          </p:spPr>
        </p:pic>
        <p:sp>
          <p:nvSpPr>
            <p:cNvPr id="9" name="TextBox 8">
              <a:extLst>
                <a:ext uri="{FF2B5EF4-FFF2-40B4-BE49-F238E27FC236}">
                  <a16:creationId xmlns:a16="http://schemas.microsoft.com/office/drawing/2014/main" id="{A7086E54-8C73-441A-A3CB-9694456353B1}"/>
                </a:ext>
              </a:extLst>
            </p:cNvPr>
            <p:cNvSpPr txBox="1"/>
            <p:nvPr/>
          </p:nvSpPr>
          <p:spPr>
            <a:xfrm>
              <a:off x="9361275" y="1504209"/>
              <a:ext cx="1722266"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FF0000"/>
                  </a:solidFill>
                </a:rPr>
                <a:t>Office 365</a:t>
              </a:r>
            </a:p>
          </p:txBody>
        </p:sp>
        <p:sp>
          <p:nvSpPr>
            <p:cNvPr id="16" name="Oval 15">
              <a:extLst>
                <a:ext uri="{FF2B5EF4-FFF2-40B4-BE49-F238E27FC236}">
                  <a16:creationId xmlns:a16="http://schemas.microsoft.com/office/drawing/2014/main" id="{EB47AECE-90FC-40A7-AB0F-4AE125721553}"/>
                </a:ext>
              </a:extLst>
            </p:cNvPr>
            <p:cNvSpPr/>
            <p:nvPr/>
          </p:nvSpPr>
          <p:spPr>
            <a:xfrm>
              <a:off x="9199138" y="4712457"/>
              <a:ext cx="2046540" cy="1963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11" name="Picture 10" descr="Microsoft flow app icon" title="Microsoft flow app icon">
              <a:extLst>
                <a:ext uri="{FF2B5EF4-FFF2-40B4-BE49-F238E27FC236}">
                  <a16:creationId xmlns:a16="http://schemas.microsoft.com/office/drawing/2014/main" id="{91E3378D-6774-4C17-BF49-0B11DC6A6A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8608" y="5120379"/>
              <a:ext cx="1250936" cy="1250936"/>
            </a:xfrm>
            <a:prstGeom prst="rect">
              <a:avLst/>
            </a:prstGeom>
          </p:spPr>
        </p:pic>
        <p:sp>
          <p:nvSpPr>
            <p:cNvPr id="12" name="Oval 11" descr="Number background" title="Number background">
              <a:extLst>
                <a:ext uri="{FF2B5EF4-FFF2-40B4-BE49-F238E27FC236}">
                  <a16:creationId xmlns:a16="http://schemas.microsoft.com/office/drawing/2014/main" id="{9B876E39-E9B9-4F56-88E2-A14D52C6B5C9}"/>
                </a:ext>
              </a:extLst>
            </p:cNvPr>
            <p:cNvSpPr/>
            <p:nvPr/>
          </p:nvSpPr>
          <p:spPr>
            <a:xfrm>
              <a:off x="542207" y="3468886"/>
              <a:ext cx="637173" cy="61145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r>
                <a:rPr lang="en-US" sz="3600" dirty="0">
                  <a:solidFill>
                    <a:schemeClr val="bg2"/>
                  </a:solidFill>
                  <a:latin typeface="Segoe UI"/>
                </a:rPr>
                <a:t>1</a:t>
              </a:r>
            </a:p>
          </p:txBody>
        </p:sp>
        <p:sp>
          <p:nvSpPr>
            <p:cNvPr id="13" name="Oval 12" descr="Number background" title="Number background">
              <a:extLst>
                <a:ext uri="{FF2B5EF4-FFF2-40B4-BE49-F238E27FC236}">
                  <a16:creationId xmlns:a16="http://schemas.microsoft.com/office/drawing/2014/main" id="{4EE3BCD7-DF73-4F74-A177-840C2FEA6792}"/>
                </a:ext>
              </a:extLst>
            </p:cNvPr>
            <p:cNvSpPr/>
            <p:nvPr/>
          </p:nvSpPr>
          <p:spPr>
            <a:xfrm>
              <a:off x="542206" y="4449032"/>
              <a:ext cx="637173" cy="61145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r>
                <a:rPr lang="en-US" sz="3600">
                  <a:solidFill>
                    <a:schemeClr val="bg2"/>
                  </a:solidFill>
                  <a:latin typeface="Segoe UI"/>
                </a:rPr>
                <a:t>2</a:t>
              </a:r>
            </a:p>
          </p:txBody>
        </p:sp>
        <p:sp>
          <p:nvSpPr>
            <p:cNvPr id="17" name="Oval 16" descr="Number background" title="Number background">
              <a:extLst>
                <a:ext uri="{FF2B5EF4-FFF2-40B4-BE49-F238E27FC236}">
                  <a16:creationId xmlns:a16="http://schemas.microsoft.com/office/drawing/2014/main" id="{CD5B47D8-E65D-4EA2-825A-634CAA7E9D94}"/>
                </a:ext>
              </a:extLst>
            </p:cNvPr>
            <p:cNvSpPr/>
            <p:nvPr/>
          </p:nvSpPr>
          <p:spPr>
            <a:xfrm>
              <a:off x="542206" y="5429178"/>
              <a:ext cx="637173" cy="61145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r>
                <a:rPr lang="en-US" sz="3600">
                  <a:solidFill>
                    <a:schemeClr val="bg2"/>
                  </a:solidFill>
                  <a:latin typeface="Segoe UI"/>
                </a:rPr>
                <a:t>3</a:t>
              </a:r>
            </a:p>
          </p:txBody>
        </p:sp>
      </p:grpSp>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94065"/>
            <a:ext cx="9159649" cy="3954830"/>
          </a:xfrm>
        </p:spPr>
        <p:txBody>
          <a:bodyPr>
            <a:normAutofit fontScale="85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553D0C54-619F-4158-BA2D-A330D70EA16C}"/>
              </a:ext>
            </a:extLst>
          </p:cNvPr>
          <p:cNvGrpSpPr/>
          <p:nvPr/>
        </p:nvGrpSpPr>
        <p:grpSpPr>
          <a:xfrm>
            <a:off x="2637515" y="1258100"/>
            <a:ext cx="9067574" cy="5292972"/>
            <a:chOff x="2637515" y="1258100"/>
            <a:chExt cx="9067574" cy="5292972"/>
          </a:xfrm>
        </p:grpSpPr>
        <p:pic>
          <p:nvPicPr>
            <p:cNvPr id="5" name="Graphic 4" descr="Help">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grpSp>
          <p:nvGrpSpPr>
            <p:cNvPr id="7" name="Group 6">
              <a:extLst>
                <a:ext uri="{FF2B5EF4-FFF2-40B4-BE49-F238E27FC236}">
                  <a16:creationId xmlns:a16="http://schemas.microsoft.com/office/drawing/2014/main" id="{80F7E8C1-BDC2-40C4-A58D-48AAB352EB8E}"/>
                </a:ext>
              </a:extLst>
            </p:cNvPr>
            <p:cNvGrpSpPr/>
            <p:nvPr/>
          </p:nvGrpSpPr>
          <p:grpSpPr>
            <a:xfrm>
              <a:off x="2637515" y="5190509"/>
              <a:ext cx="1417796" cy="1360563"/>
              <a:chOff x="6810520" y="4367860"/>
              <a:chExt cx="2046540" cy="1963926"/>
            </a:xfrm>
          </p:grpSpPr>
          <p:sp>
            <p:nvSpPr>
              <p:cNvPr id="8" name="Oval 7">
                <a:extLst>
                  <a:ext uri="{FF2B5EF4-FFF2-40B4-BE49-F238E27FC236}">
                    <a16:creationId xmlns:a16="http://schemas.microsoft.com/office/drawing/2014/main" id="{1735097A-CC68-4496-803A-64D14DF5986B}"/>
                  </a:ext>
                </a:extLst>
              </p:cNvPr>
              <p:cNvSpPr/>
              <p:nvPr/>
            </p:nvSpPr>
            <p:spPr>
              <a:xfrm>
                <a:off x="6810520" y="4367860"/>
                <a:ext cx="2046540" cy="1963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9" name="Picture 2" descr="Flow icon" title="Flow icon">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7040391" y="4579399"/>
                <a:ext cx="1586798" cy="1586798"/>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zure Key Vault icon" title="Azure Key Vault icon">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4989" y="5048895"/>
              <a:ext cx="1502177" cy="1502177"/>
            </a:xfrm>
            <a:prstGeom prst="rect">
              <a:avLst/>
            </a:prstGeom>
          </p:spPr>
        </p:pic>
        <p:pic>
          <p:nvPicPr>
            <p:cNvPr id="11" name="Picture 10" descr="Web app icon" title="Web app icon">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76844" y="5188037"/>
              <a:ext cx="1363035" cy="1363035"/>
            </a:xfrm>
            <a:prstGeom prst="rect">
              <a:avLst/>
            </a:prstGeom>
          </p:spPr>
        </p:pic>
      </p:grpSp>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2813046"/>
          </a:xfrm>
        </p:spPr>
        <p:txBody>
          <a:bodyPr>
            <a:normAutofit fontScale="85000" lnSpcReduction="20000"/>
          </a:bodyPr>
          <a:lstStyle/>
          <a:p>
            <a:pPr marL="0" indent="0">
              <a:buNone/>
            </a:pPr>
            <a:r>
              <a:rPr lang="en-US" sz="420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3600">
              <a:solidFill>
                <a:schemeClr val="tx1"/>
              </a:solidFill>
            </a:endParaRPr>
          </a:p>
          <a:p>
            <a:pPr marL="0" indent="0">
              <a:buNone/>
            </a:pPr>
            <a:r>
              <a:rPr lang="en-US" sz="3300">
                <a:solidFill>
                  <a:schemeClr val="tx1"/>
                </a:solidFill>
              </a:rPr>
              <a:t>Mirand Lark, General Manager, Contoso Ltd.</a:t>
            </a:r>
          </a:p>
          <a:p>
            <a:endParaRPr lang="en-US" sz="3600">
              <a:solidFill>
                <a:schemeClr val="tx1"/>
              </a:solidFill>
              <a:latin typeface="+mj-lt"/>
            </a:endParaRPr>
          </a:p>
          <a:p>
            <a:pPr marL="0" indent="0">
              <a:spcAft>
                <a:spcPts val="882"/>
              </a:spcAft>
              <a:buNone/>
            </a:pPr>
            <a:endParaRPr lang="en-US" sz="180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rmAutofit lnSpcReduction="10000"/>
          </a:bodyPr>
          <a:lstStyle/>
          <a:p>
            <a:r>
              <a:rPr lang="en-US" sz="3600">
                <a:solidFill>
                  <a:schemeClr val="tx1"/>
                </a:solidFill>
                <a:latin typeface="+mj-lt"/>
              </a:rPr>
              <a:t>Contoso Ltd. provides a full range of long-term insurance services to help underinsured people</a:t>
            </a:r>
            <a:endParaRPr lang="en-US" sz="1800">
              <a:solidFill>
                <a:schemeClr val="tx1"/>
              </a:solidFill>
              <a:latin typeface="+mj-lt"/>
            </a:endParaRPr>
          </a:p>
          <a:p>
            <a:endParaRPr lang="en-US" sz="3600">
              <a:solidFill>
                <a:schemeClr val="tx1"/>
              </a:solidFill>
              <a:latin typeface="+mj-lt"/>
            </a:endParaRPr>
          </a:p>
          <a:p>
            <a:r>
              <a:rPr lang="en-US" sz="3600">
                <a:solidFill>
                  <a:schemeClr val="tx1"/>
                </a:solidFill>
                <a:latin typeface="+mj-lt"/>
              </a:rPr>
              <a:t>They are trying to cope with being overloaded due to faster-than-expected growth</a:t>
            </a:r>
          </a:p>
        </p:txBody>
      </p:sp>
      <p:pic>
        <p:nvPicPr>
          <p:cNvPr id="11" name="Picture 10" descr="Contoso Insurance PolicyConnect logo" title="Contoso Insurance PolicyConnect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2"/>
            <a:ext cx="5060931" cy="5049720"/>
          </a:xfrm>
        </p:spPr>
        <p:txBody>
          <a:bodyPr>
            <a:normAutofit fontScale="92500" lnSpcReduction="20000"/>
          </a:bodyPr>
          <a:lstStyle/>
          <a:p>
            <a:r>
              <a:rPr lang="en-US" sz="3600">
                <a:solidFill>
                  <a:schemeClr val="tx1"/>
                </a:solidFill>
                <a:latin typeface="+mj-lt"/>
              </a:rPr>
              <a:t>Contoso Ltd. created a custom Windows Forms app called PolicyConnect for their employees to manage policy holder information</a:t>
            </a:r>
            <a:endParaRPr lang="en-US" sz="1800">
              <a:solidFill>
                <a:schemeClr val="tx1"/>
              </a:solidFill>
              <a:latin typeface="+mj-lt"/>
            </a:endParaRPr>
          </a:p>
          <a:p>
            <a:endParaRPr lang="en-US" sz="3600">
              <a:solidFill>
                <a:schemeClr val="tx1"/>
              </a:solidFill>
              <a:latin typeface="+mj-lt"/>
            </a:endParaRPr>
          </a:p>
          <a:p>
            <a:r>
              <a:rPr lang="en-US" sz="3600">
                <a:solidFill>
                  <a:schemeClr val="tx1"/>
                </a:solidFill>
                <a:latin typeface="+mj-lt"/>
              </a:rPr>
              <a:t>Their data is stored in a SQL Server 2008 database, and a file server on their local area network</a:t>
            </a:r>
          </a:p>
        </p:txBody>
      </p:sp>
      <p:pic>
        <p:nvPicPr>
          <p:cNvPr id="6" name="Picture 5" descr="Contoso Insurance PolicyConnect logo" title="Contoso Insurance Contoso Insurance PolicyConnect logo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970" y="392123"/>
            <a:ext cx="5713085" cy="2385340"/>
          </a:xfrm>
          <a:prstGeom prst="rect">
            <a:avLst/>
          </a:prstGeom>
        </p:spPr>
      </p:pic>
      <p:pic>
        <p:nvPicPr>
          <p:cNvPr id="5" name="Picture 4"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a:extLst>
              <a:ext uri="{FF2B5EF4-FFF2-40B4-BE49-F238E27FC236}">
                <a16:creationId xmlns:a16="http://schemas.microsoft.com/office/drawing/2014/main" id="{770BDBDD-DA03-46D8-844D-5809E95C8AEB}"/>
              </a:ext>
            </a:extLst>
          </p:cNvPr>
          <p:cNvPicPr/>
          <p:nvPr/>
        </p:nvPicPr>
        <p:blipFill>
          <a:blip r:embed="rId4">
            <a:extLst>
              <a:ext uri="{28A0092B-C50C-407E-A947-70E740481C1C}">
                <a14:useLocalDpi xmlns:a14="http://schemas.microsoft.com/office/drawing/2010/main" val="0"/>
              </a:ext>
            </a:extLst>
          </a:blip>
          <a:stretch>
            <a:fillRect/>
          </a:stretch>
        </p:blipFill>
        <p:spPr>
          <a:xfrm>
            <a:off x="5376886" y="3224262"/>
            <a:ext cx="6400800" cy="3350260"/>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grpSp>
        <p:nvGrpSpPr>
          <p:cNvPr id="4" name="Group 3" descr="Email icon" title="Email icon">
            <a:extLst>
              <a:ext uri="{FF2B5EF4-FFF2-40B4-BE49-F238E27FC236}">
                <a16:creationId xmlns:a16="http://schemas.microsoft.com/office/drawing/2014/main" id="{0FDE86EE-53C5-4CB9-B7A5-3E7C47FA1F23}"/>
              </a:ext>
            </a:extLst>
          </p:cNvPr>
          <p:cNvGrpSpPr/>
          <p:nvPr/>
        </p:nvGrpSpPr>
        <p:grpSpPr>
          <a:xfrm>
            <a:off x="671398" y="1783221"/>
            <a:ext cx="2586673" cy="2482255"/>
            <a:chOff x="671398" y="1783221"/>
            <a:chExt cx="2586673" cy="2482255"/>
          </a:xfrm>
        </p:grpSpPr>
        <p:sp>
          <p:nvSpPr>
            <p:cNvPr id="10" name="Oval 9" descr="Email icon" title="Email icon">
              <a:extLst>
                <a:ext uri="{FF2B5EF4-FFF2-40B4-BE49-F238E27FC236}">
                  <a16:creationId xmlns:a16="http://schemas.microsoft.com/office/drawing/2014/main" id="{69E66A12-9F8D-422C-B219-31E8C52FF10D}"/>
                </a:ext>
              </a:extLst>
            </p:cNvPr>
            <p:cNvSpPr/>
            <p:nvPr/>
          </p:nvSpPr>
          <p:spPr>
            <a:xfrm>
              <a:off x="671398" y="1783221"/>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9" name="Graphic 8" descr="Envelope">
              <a:extLst>
                <a:ext uri="{FF2B5EF4-FFF2-40B4-BE49-F238E27FC236}">
                  <a16:creationId xmlns:a16="http://schemas.microsoft.com/office/drawing/2014/main" id="{9E67632F-E38A-4218-9D9B-747ACF2AC1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2" y="2126325"/>
              <a:ext cx="1784000" cy="1784000"/>
            </a:xfrm>
            <a:prstGeom prst="rect">
              <a:avLst/>
            </a:prstGeom>
          </p:spPr>
        </p:pic>
      </p:gr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a:solidFill>
                  <a:schemeClr val="tx1"/>
                </a:solidFill>
                <a:latin typeface="+mn-lt"/>
              </a:rPr>
              <a:t>Employees rely on email as a workflow engine for document management tasks</a:t>
            </a:r>
          </a:p>
        </p:txBody>
      </p:sp>
      <p:grpSp>
        <p:nvGrpSpPr>
          <p:cNvPr id="5" name="Group 4" descr="Custom develoopment icon" title="Custom develoopment icon">
            <a:extLst>
              <a:ext uri="{FF2B5EF4-FFF2-40B4-BE49-F238E27FC236}">
                <a16:creationId xmlns:a16="http://schemas.microsoft.com/office/drawing/2014/main" id="{22AEE43B-B4D6-48DE-B436-4129E303F1D5}"/>
              </a:ext>
            </a:extLst>
          </p:cNvPr>
          <p:cNvGrpSpPr/>
          <p:nvPr/>
        </p:nvGrpSpPr>
        <p:grpSpPr>
          <a:xfrm>
            <a:off x="4803823" y="1777197"/>
            <a:ext cx="2586673" cy="2482255"/>
            <a:chOff x="4803823" y="1777197"/>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4803823" y="1777197"/>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1026" name="Picture 2" descr="PowerApps logo" title="PowerApps logo">
              <a:extLst>
                <a:ext uri="{FF2B5EF4-FFF2-40B4-BE49-F238E27FC236}">
                  <a16:creationId xmlns:a16="http://schemas.microsoft.com/office/drawing/2014/main" id="{318601B2-AE25-4703-9FB5-9EA8DEF902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7185" y="2126325"/>
              <a:ext cx="1959948" cy="165942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solidFill>
                  <a:schemeClr val="tx1"/>
                </a:solidFill>
                <a:latin typeface="+mn-lt"/>
              </a:rPr>
              <a:t>Would like options to gain insights without requiring custom development each time</a:t>
            </a:r>
          </a:p>
        </p:txBody>
      </p:sp>
      <p:grpSp>
        <p:nvGrpSpPr>
          <p:cNvPr id="6" name="Group 5" descr="Web and mobile app icons" title="Web and mobile app icons">
            <a:extLst>
              <a:ext uri="{FF2B5EF4-FFF2-40B4-BE49-F238E27FC236}">
                <a16:creationId xmlns:a16="http://schemas.microsoft.com/office/drawing/2014/main" id="{C25F309A-E931-4882-9D7F-5BB540FA8AF6}"/>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FFFFFF"/>
                </a:solidFill>
                <a:latin typeface="Segoe UI"/>
              </a:endParaRPr>
            </a:p>
          </p:txBody>
        </p:sp>
        <p:pic>
          <p:nvPicPr>
            <p:cNvPr id="16" name="Picture 15" descr="Web app logo" title="Web app logo">
              <a:extLst>
                <a:ext uri="{FF2B5EF4-FFF2-40B4-BE49-F238E27FC236}">
                  <a16:creationId xmlns:a16="http://schemas.microsoft.com/office/drawing/2014/main" id="{3309323C-DFF0-43CE-A10D-0DC4E8313BE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64049" y="2279858"/>
              <a:ext cx="1027698" cy="1027698"/>
            </a:xfrm>
            <a:prstGeom prst="rect">
              <a:avLst/>
            </a:prstGeom>
          </p:spPr>
        </p:pic>
        <p:pic>
          <p:nvPicPr>
            <p:cNvPr id="18" name="Picture 17" descr="Mobile app icon" title="Mobile app icon">
              <a:extLst>
                <a:ext uri="{FF2B5EF4-FFF2-40B4-BE49-F238E27FC236}">
                  <a16:creationId xmlns:a16="http://schemas.microsoft.com/office/drawing/2014/main" id="{DF7C9E6A-9CF9-4F9B-8760-C9D7CA609A23}"/>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042805" y="2739498"/>
              <a:ext cx="1073447" cy="1073447"/>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Graphic 4" descr="Speech icon" title="Speech icon">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1095" y="4249202"/>
            <a:ext cx="1347479" cy="1347479"/>
          </a:xfrm>
          <a:prstGeom prst="rect">
            <a:avLst/>
          </a:prstGeom>
        </p:spPr>
      </p:pic>
      <p:pic>
        <p:nvPicPr>
          <p:cNvPr id="9" name="Graphic 8" descr="Bar chart" title="Bar chart icon">
            <a:extLst>
              <a:ext uri="{FF2B5EF4-FFF2-40B4-BE49-F238E27FC236}">
                <a16:creationId xmlns:a16="http://schemas.microsoft.com/office/drawing/2014/main" id="{A41136D7-1185-4475-A71D-511157010FF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22904" y="835107"/>
            <a:ext cx="1443859" cy="1443859"/>
          </a:xfrm>
          <a:prstGeom prst="rect">
            <a:avLst/>
          </a:prstGeom>
        </p:spPr>
      </p:pic>
      <p:pic>
        <p:nvPicPr>
          <p:cNvPr id="11" name="Graphic 10" descr="Puzzle icon" title="Puzzle icon">
            <a:extLst>
              <a:ext uri="{FF2B5EF4-FFF2-40B4-BE49-F238E27FC236}">
                <a16:creationId xmlns:a16="http://schemas.microsoft.com/office/drawing/2014/main" id="{5EC81EF3-59AB-4538-A02A-1857882224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0771" y="2724166"/>
            <a:ext cx="1288126" cy="1288126"/>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PolicyConnect logo" title="Contoso Insurance PolicyConnect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grpSp>
        <p:nvGrpSpPr>
          <p:cNvPr id="4" name="Group 3" descr="Decorative icons" title="Decorative icons">
            <a:extLst>
              <a:ext uri="{FF2B5EF4-FFF2-40B4-BE49-F238E27FC236}">
                <a16:creationId xmlns:a16="http://schemas.microsoft.com/office/drawing/2014/main" id="{845EDE72-A221-49C3-ACE2-30AABBE7E528}"/>
              </a:ext>
            </a:extLst>
          </p:cNvPr>
          <p:cNvGrpSpPr/>
          <p:nvPr/>
        </p:nvGrpSpPr>
        <p:grpSpPr>
          <a:xfrm>
            <a:off x="9971096" y="2308845"/>
            <a:ext cx="1891392" cy="3877496"/>
            <a:chOff x="9971096" y="2308845"/>
            <a:chExt cx="1891392" cy="3877496"/>
          </a:xfrm>
        </p:grpSpPr>
        <p:pic>
          <p:nvPicPr>
            <p:cNvPr id="7" name="Graphic 6" descr="Key">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Magnifying glass">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Smart Phone">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92500"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pic>
        <p:nvPicPr>
          <p:cNvPr id="5" name="Graphic 4" descr="Decorative icon" title="Decorative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5A884AA6-F1DC-4CE3-8B9A-6B46BD4474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TotalTime>
  <Words>2892</Words>
  <Application>Microsoft Office PowerPoint</Application>
  <PresentationFormat>Widescreen</PresentationFormat>
  <Paragraphs>274</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modernization</dc:title>
  <cp:lastModifiedBy>Tarina Matthys (Waypoint Ventures LLC)</cp:lastModifiedBy>
  <cp:revision>7</cp:revision>
  <dcterms:modified xsi:type="dcterms:W3CDTF">2018-04-06T03:38:16Z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